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tmp" ContentType="image/png"/>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handoutMasterIdLst>
    <p:handoutMasterId r:id="rId71"/>
  </p:handoutMasterIdLst>
  <p:sldIdLst>
    <p:sldId id="278" r:id="rId2"/>
    <p:sldId id="374" r:id="rId3"/>
    <p:sldId id="317" r:id="rId4"/>
    <p:sldId id="375" r:id="rId5"/>
    <p:sldId id="257" r:id="rId6"/>
    <p:sldId id="341" r:id="rId7"/>
    <p:sldId id="451" r:id="rId8"/>
    <p:sldId id="386" r:id="rId9"/>
    <p:sldId id="388" r:id="rId10"/>
    <p:sldId id="389" r:id="rId11"/>
    <p:sldId id="426" r:id="rId12"/>
    <p:sldId id="410" r:id="rId13"/>
    <p:sldId id="411" r:id="rId14"/>
    <p:sldId id="412" r:id="rId15"/>
    <p:sldId id="413" r:id="rId16"/>
    <p:sldId id="414" r:id="rId17"/>
    <p:sldId id="298" r:id="rId18"/>
    <p:sldId id="301" r:id="rId19"/>
    <p:sldId id="429" r:id="rId20"/>
    <p:sldId id="337" r:id="rId21"/>
    <p:sldId id="270" r:id="rId22"/>
    <p:sldId id="409" r:id="rId23"/>
    <p:sldId id="329" r:id="rId24"/>
    <p:sldId id="330" r:id="rId25"/>
    <p:sldId id="277" r:id="rId26"/>
    <p:sldId id="256" r:id="rId27"/>
    <p:sldId id="282" r:id="rId28"/>
    <p:sldId id="415" r:id="rId29"/>
    <p:sldId id="416" r:id="rId30"/>
    <p:sldId id="417" r:id="rId31"/>
    <p:sldId id="419" r:id="rId32"/>
    <p:sldId id="425" r:id="rId33"/>
    <p:sldId id="420" r:id="rId34"/>
    <p:sldId id="423" r:id="rId35"/>
    <p:sldId id="421" r:id="rId36"/>
    <p:sldId id="418" r:id="rId37"/>
    <p:sldId id="312" r:id="rId38"/>
    <p:sldId id="398" r:id="rId39"/>
    <p:sldId id="399" r:id="rId40"/>
    <p:sldId id="401" r:id="rId41"/>
    <p:sldId id="400" r:id="rId42"/>
    <p:sldId id="404" r:id="rId43"/>
    <p:sldId id="405" r:id="rId44"/>
    <p:sldId id="325" r:id="rId45"/>
    <p:sldId id="295" r:id="rId46"/>
    <p:sldId id="310" r:id="rId47"/>
    <p:sldId id="324" r:id="rId48"/>
    <p:sldId id="377" r:id="rId49"/>
    <p:sldId id="286" r:id="rId50"/>
    <p:sldId id="384" r:id="rId51"/>
    <p:sldId id="431" r:id="rId52"/>
    <p:sldId id="432" r:id="rId53"/>
    <p:sldId id="430" r:id="rId54"/>
    <p:sldId id="433" r:id="rId55"/>
    <p:sldId id="439" r:id="rId56"/>
    <p:sldId id="440" r:id="rId57"/>
    <p:sldId id="441" r:id="rId58"/>
    <p:sldId id="428" r:id="rId59"/>
    <p:sldId id="383" r:id="rId60"/>
    <p:sldId id="442" r:id="rId61"/>
    <p:sldId id="443" r:id="rId62"/>
    <p:sldId id="444" r:id="rId63"/>
    <p:sldId id="445" r:id="rId64"/>
    <p:sldId id="446" r:id="rId65"/>
    <p:sldId id="447" r:id="rId66"/>
    <p:sldId id="448" r:id="rId67"/>
    <p:sldId id="449" r:id="rId68"/>
    <p:sldId id="427" r:id="rId69"/>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D2A154C7-80FE-4B83-8E88-AA2220F70209}">
          <p14:sldIdLst>
            <p14:sldId id="278"/>
            <p14:sldId id="374"/>
            <p14:sldId id="317"/>
            <p14:sldId id="375"/>
            <p14:sldId id="257"/>
          </p14:sldIdLst>
        </p14:section>
        <p14:section name="タイトルなしのセクション" id="{0B557AEC-02FD-442A-8C25-3151760284B4}">
          <p14:sldIdLst>
            <p14:sldId id="341"/>
            <p14:sldId id="451"/>
            <p14:sldId id="386"/>
            <p14:sldId id="388"/>
            <p14:sldId id="389"/>
            <p14:sldId id="426"/>
            <p14:sldId id="410"/>
            <p14:sldId id="411"/>
            <p14:sldId id="412"/>
            <p14:sldId id="413"/>
            <p14:sldId id="414"/>
          </p14:sldIdLst>
        </p14:section>
        <p14:section name="タイトルなしのセクション" id="{BF4FB9B1-F508-41F8-ABCE-3B1E8B6996AB}">
          <p14:sldIdLst>
            <p14:sldId id="298"/>
            <p14:sldId id="301"/>
            <p14:sldId id="429"/>
            <p14:sldId id="337"/>
            <p14:sldId id="270"/>
            <p14:sldId id="409"/>
            <p14:sldId id="329"/>
            <p14:sldId id="330"/>
            <p14:sldId id="277"/>
            <p14:sldId id="256"/>
            <p14:sldId id="282"/>
            <p14:sldId id="415"/>
            <p14:sldId id="416"/>
            <p14:sldId id="417"/>
            <p14:sldId id="419"/>
            <p14:sldId id="425"/>
            <p14:sldId id="420"/>
            <p14:sldId id="423"/>
            <p14:sldId id="421"/>
            <p14:sldId id="418"/>
            <p14:sldId id="312"/>
            <p14:sldId id="398"/>
            <p14:sldId id="399"/>
            <p14:sldId id="401"/>
            <p14:sldId id="400"/>
            <p14:sldId id="404"/>
            <p14:sldId id="405"/>
            <p14:sldId id="325"/>
            <p14:sldId id="295"/>
            <p14:sldId id="310"/>
            <p14:sldId id="324"/>
            <p14:sldId id="377"/>
            <p14:sldId id="286"/>
            <p14:sldId id="384"/>
            <p14:sldId id="431"/>
            <p14:sldId id="432"/>
            <p14:sldId id="430"/>
            <p14:sldId id="433"/>
            <p14:sldId id="439"/>
            <p14:sldId id="440"/>
            <p14:sldId id="441"/>
            <p14:sldId id="428"/>
            <p14:sldId id="383"/>
            <p14:sldId id="442"/>
            <p14:sldId id="443"/>
            <p14:sldId id="444"/>
            <p14:sldId id="445"/>
            <p14:sldId id="446"/>
            <p14:sldId id="447"/>
            <p14:sldId id="448"/>
            <p14:sldId id="449"/>
            <p14:sldId id="42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48" autoAdjust="0"/>
    <p:restoredTop sz="91585" autoAdjust="0"/>
  </p:normalViewPr>
  <p:slideViewPr>
    <p:cSldViewPr>
      <p:cViewPr varScale="1">
        <p:scale>
          <a:sx n="100" d="100"/>
          <a:sy n="100" d="100"/>
        </p:scale>
        <p:origin x="2070"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65B00B6C-AB76-CF23-6B57-E68B9DC7B3E3}"/>
              </a:ext>
            </a:extLst>
          </p:cNvPr>
          <p:cNvSpPr>
            <a:spLocks noGrp="1"/>
          </p:cNvSpPr>
          <p:nvPr>
            <p:ph type="hdr" sz="quarter"/>
          </p:nvPr>
        </p:nvSpPr>
        <p:spPr>
          <a:xfrm>
            <a:off x="0" y="0"/>
            <a:ext cx="2950529" cy="497524"/>
          </a:xfrm>
          <a:prstGeom prst="rect">
            <a:avLst/>
          </a:prstGeom>
        </p:spPr>
        <p:txBody>
          <a:bodyPr vert="horz" lIns="91559" tIns="45779" rIns="91559" bIns="45779"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CFC35F7-7669-6E09-6FFC-50DCDE850EAD}"/>
              </a:ext>
            </a:extLst>
          </p:cNvPr>
          <p:cNvSpPr>
            <a:spLocks noGrp="1"/>
          </p:cNvSpPr>
          <p:nvPr>
            <p:ph type="dt" sz="quarter" idx="1"/>
          </p:nvPr>
        </p:nvSpPr>
        <p:spPr>
          <a:xfrm>
            <a:off x="3855082" y="0"/>
            <a:ext cx="2950529" cy="497524"/>
          </a:xfrm>
          <a:prstGeom prst="rect">
            <a:avLst/>
          </a:prstGeom>
        </p:spPr>
        <p:txBody>
          <a:bodyPr vert="horz" lIns="91559" tIns="45779" rIns="91559" bIns="45779" rtlCol="0"/>
          <a:lstStyle>
            <a:lvl1pPr algn="r">
              <a:defRPr sz="1200"/>
            </a:lvl1pPr>
          </a:lstStyle>
          <a:p>
            <a:fld id="{EAEF7887-B2C7-4676-8B7E-C9BF6848F856}" type="datetimeFigureOut">
              <a:rPr kumimoji="1" lang="ja-JP" altLang="en-US" smtClean="0"/>
              <a:t>2026/1/6</a:t>
            </a:fld>
            <a:endParaRPr kumimoji="1" lang="ja-JP" altLang="en-US"/>
          </a:p>
        </p:txBody>
      </p:sp>
      <p:sp>
        <p:nvSpPr>
          <p:cNvPr id="4" name="フッター プレースホルダー 3">
            <a:extLst>
              <a:ext uri="{FF2B5EF4-FFF2-40B4-BE49-F238E27FC236}">
                <a16:creationId xmlns:a16="http://schemas.microsoft.com/office/drawing/2014/main" id="{075FD671-6CB2-9696-9317-8FA50FDEE241}"/>
              </a:ext>
            </a:extLst>
          </p:cNvPr>
          <p:cNvSpPr>
            <a:spLocks noGrp="1"/>
          </p:cNvSpPr>
          <p:nvPr>
            <p:ph type="ftr" sz="quarter" idx="2"/>
          </p:nvPr>
        </p:nvSpPr>
        <p:spPr>
          <a:xfrm>
            <a:off x="0" y="9441814"/>
            <a:ext cx="2950529" cy="497524"/>
          </a:xfrm>
          <a:prstGeom prst="rect">
            <a:avLst/>
          </a:prstGeom>
        </p:spPr>
        <p:txBody>
          <a:bodyPr vert="horz" lIns="91559" tIns="45779" rIns="91559" bIns="45779"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2694B39B-E77E-E704-F830-B8773EFEF4FC}"/>
              </a:ext>
            </a:extLst>
          </p:cNvPr>
          <p:cNvSpPr>
            <a:spLocks noGrp="1"/>
          </p:cNvSpPr>
          <p:nvPr>
            <p:ph type="sldNum" sz="quarter" idx="3"/>
          </p:nvPr>
        </p:nvSpPr>
        <p:spPr>
          <a:xfrm>
            <a:off x="3855082" y="9441814"/>
            <a:ext cx="2950529" cy="497524"/>
          </a:xfrm>
          <a:prstGeom prst="rect">
            <a:avLst/>
          </a:prstGeom>
        </p:spPr>
        <p:txBody>
          <a:bodyPr vert="horz" lIns="91559" tIns="45779" rIns="91559" bIns="45779" rtlCol="0" anchor="b"/>
          <a:lstStyle>
            <a:lvl1pPr algn="r">
              <a:defRPr sz="1200"/>
            </a:lvl1pPr>
          </a:lstStyle>
          <a:p>
            <a:fld id="{7CEBA7C6-5C48-4B12-AA1E-4E1FBCA26098}" type="slidenum">
              <a:rPr kumimoji="1" lang="ja-JP" altLang="en-US" smtClean="0"/>
              <a:t>‹#›</a:t>
            </a:fld>
            <a:endParaRPr kumimoji="1" lang="ja-JP" altLang="en-US"/>
          </a:p>
        </p:txBody>
      </p:sp>
    </p:spTree>
    <p:extLst>
      <p:ext uri="{BB962C8B-B14F-4D97-AF65-F5344CB8AC3E}">
        <p14:creationId xmlns:p14="http://schemas.microsoft.com/office/powerpoint/2010/main" val="76711158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9786" cy="496967"/>
          </a:xfrm>
          <a:prstGeom prst="rect">
            <a:avLst/>
          </a:prstGeom>
        </p:spPr>
        <p:txBody>
          <a:bodyPr vert="horz" lIns="91559" tIns="45779" rIns="91559" bIns="45779"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9" y="0"/>
            <a:ext cx="2949786" cy="496967"/>
          </a:xfrm>
          <a:prstGeom prst="rect">
            <a:avLst/>
          </a:prstGeom>
        </p:spPr>
        <p:txBody>
          <a:bodyPr vert="horz" lIns="91559" tIns="45779" rIns="91559" bIns="45779" rtlCol="0"/>
          <a:lstStyle>
            <a:lvl1pPr algn="r">
              <a:defRPr sz="1200"/>
            </a:lvl1pPr>
          </a:lstStyle>
          <a:p>
            <a:fld id="{39A230B5-2F14-4FE6-B926-0B81ACCA500E}" type="datetimeFigureOut">
              <a:rPr kumimoji="1" lang="ja-JP" altLang="en-US" smtClean="0"/>
              <a:t>2026/1/6</a:t>
            </a:fld>
            <a:endParaRPr kumimoji="1" lang="ja-JP" altLang="en-US"/>
          </a:p>
        </p:txBody>
      </p:sp>
      <p:sp>
        <p:nvSpPr>
          <p:cNvPr id="4" name="スライド イメージ プレースホルダー 3"/>
          <p:cNvSpPr>
            <a:spLocks noGrp="1" noRot="1" noChangeAspect="1"/>
          </p:cNvSpPr>
          <p:nvPr>
            <p:ph type="sldImg" idx="2"/>
          </p:nvPr>
        </p:nvSpPr>
        <p:spPr>
          <a:xfrm>
            <a:off x="919163" y="746125"/>
            <a:ext cx="4968875" cy="3727450"/>
          </a:xfrm>
          <a:prstGeom prst="rect">
            <a:avLst/>
          </a:prstGeom>
          <a:noFill/>
          <a:ln w="12700">
            <a:solidFill>
              <a:prstClr val="black"/>
            </a:solidFill>
          </a:ln>
        </p:spPr>
        <p:txBody>
          <a:bodyPr vert="horz" lIns="91559" tIns="45779" rIns="91559" bIns="45779" rtlCol="0" anchor="ctr"/>
          <a:lstStyle/>
          <a:p>
            <a:endParaRPr lang="ja-JP" altLang="en-US"/>
          </a:p>
        </p:txBody>
      </p:sp>
      <p:sp>
        <p:nvSpPr>
          <p:cNvPr id="5" name="ノート プレースホルダー 4"/>
          <p:cNvSpPr>
            <a:spLocks noGrp="1"/>
          </p:cNvSpPr>
          <p:nvPr>
            <p:ph type="body" sz="quarter" idx="3"/>
          </p:nvPr>
        </p:nvSpPr>
        <p:spPr>
          <a:xfrm>
            <a:off x="680721" y="4721186"/>
            <a:ext cx="5445760" cy="4472702"/>
          </a:xfrm>
          <a:prstGeom prst="rect">
            <a:avLst/>
          </a:prstGeom>
        </p:spPr>
        <p:txBody>
          <a:bodyPr vert="horz" lIns="91559" tIns="45779" rIns="91559" bIns="45779"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40646"/>
            <a:ext cx="2949786" cy="496967"/>
          </a:xfrm>
          <a:prstGeom prst="rect">
            <a:avLst/>
          </a:prstGeom>
        </p:spPr>
        <p:txBody>
          <a:bodyPr vert="horz" lIns="91559" tIns="45779" rIns="91559" bIns="45779"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9" y="9440646"/>
            <a:ext cx="2949786" cy="496967"/>
          </a:xfrm>
          <a:prstGeom prst="rect">
            <a:avLst/>
          </a:prstGeom>
        </p:spPr>
        <p:txBody>
          <a:bodyPr vert="horz" lIns="91559" tIns="45779" rIns="91559" bIns="45779" rtlCol="0" anchor="b"/>
          <a:lstStyle>
            <a:lvl1pPr algn="r">
              <a:defRPr sz="1200"/>
            </a:lvl1pPr>
          </a:lstStyle>
          <a:p>
            <a:fld id="{0B5CB37F-6E2C-4C43-BF36-736EAC90C2F6}" type="slidenum">
              <a:rPr kumimoji="1" lang="ja-JP" altLang="en-US" smtClean="0"/>
              <a:t>‹#›</a:t>
            </a:fld>
            <a:endParaRPr kumimoji="1" lang="ja-JP" altLang="en-US"/>
          </a:p>
        </p:txBody>
      </p:sp>
    </p:spTree>
    <p:extLst>
      <p:ext uri="{BB962C8B-B14F-4D97-AF65-F5344CB8AC3E}">
        <p14:creationId xmlns:p14="http://schemas.microsoft.com/office/powerpoint/2010/main" val="279336465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B5CB37F-6E2C-4C43-BF36-736EAC90C2F6}" type="slidenum">
              <a:rPr kumimoji="1" lang="ja-JP" altLang="en-US" smtClean="0"/>
              <a:t>3</a:t>
            </a:fld>
            <a:endParaRPr kumimoji="1" lang="ja-JP" altLang="en-US"/>
          </a:p>
        </p:txBody>
      </p:sp>
    </p:spTree>
    <p:extLst>
      <p:ext uri="{BB962C8B-B14F-4D97-AF65-F5344CB8AC3E}">
        <p14:creationId xmlns:p14="http://schemas.microsoft.com/office/powerpoint/2010/main" val="1555214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2B030-EEBD-94AF-870D-7780DC798F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FD950D-6BE0-5630-F65D-BF23DBF5D6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6216DF-589B-FDA5-0D73-394559B689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FA311F-D679-7F90-A89B-B541EF67BCE8}"/>
              </a:ext>
            </a:extLst>
          </p:cNvPr>
          <p:cNvSpPr>
            <a:spLocks noGrp="1"/>
          </p:cNvSpPr>
          <p:nvPr>
            <p:ph type="sldNum" sz="quarter" idx="10"/>
          </p:nvPr>
        </p:nvSpPr>
        <p:spPr/>
        <p:txBody>
          <a:bodyPr/>
          <a:lstStyle/>
          <a:p>
            <a:fld id="{E0746DE6-3336-457D-A091-FA20AC1C536E}" type="slidenum">
              <a:rPr lang="en-US" smtClean="0"/>
              <a:t>32</a:t>
            </a:fld>
            <a:endParaRPr lang="en-US"/>
          </a:p>
        </p:txBody>
      </p:sp>
    </p:spTree>
    <p:extLst>
      <p:ext uri="{BB962C8B-B14F-4D97-AF65-F5344CB8AC3E}">
        <p14:creationId xmlns:p14="http://schemas.microsoft.com/office/powerpoint/2010/main" val="31146955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5CB37F-6E2C-4C43-BF36-736EAC90C2F6}" type="slidenum">
              <a:rPr kumimoji="1" lang="ja-JP" altLang="en-US" smtClean="0"/>
              <a:t>33</a:t>
            </a:fld>
            <a:endParaRPr kumimoji="1" lang="ja-JP" altLang="en-US"/>
          </a:p>
        </p:txBody>
      </p:sp>
    </p:spTree>
    <p:extLst>
      <p:ext uri="{BB962C8B-B14F-4D97-AF65-F5344CB8AC3E}">
        <p14:creationId xmlns:p14="http://schemas.microsoft.com/office/powerpoint/2010/main" val="2007267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4A505-B515-AB70-40EF-18B09FE17C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2F7C8A-F1A8-DB2F-707C-A3D811DD23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BAC2C5-34C4-4BD4-EB66-358FC6B00D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D0F58E-FB06-279E-CA63-F89F6DB506BF}"/>
              </a:ext>
            </a:extLst>
          </p:cNvPr>
          <p:cNvSpPr>
            <a:spLocks noGrp="1"/>
          </p:cNvSpPr>
          <p:nvPr>
            <p:ph type="sldNum" sz="quarter" idx="10"/>
          </p:nvPr>
        </p:nvSpPr>
        <p:spPr/>
        <p:txBody>
          <a:bodyPr/>
          <a:lstStyle/>
          <a:p>
            <a:fld id="{E0746DE6-3336-457D-A091-FA20AC1C536E}" type="slidenum">
              <a:rPr lang="en-US" smtClean="0"/>
              <a:t>34</a:t>
            </a:fld>
            <a:endParaRPr lang="en-US"/>
          </a:p>
        </p:txBody>
      </p:sp>
    </p:spTree>
    <p:extLst>
      <p:ext uri="{BB962C8B-B14F-4D97-AF65-F5344CB8AC3E}">
        <p14:creationId xmlns:p14="http://schemas.microsoft.com/office/powerpoint/2010/main" val="1110028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5CB37F-6E2C-4C43-BF36-736EAC90C2F6}" type="slidenum">
              <a:rPr kumimoji="1" lang="ja-JP" altLang="en-US" smtClean="0"/>
              <a:t>67</a:t>
            </a:fld>
            <a:endParaRPr kumimoji="1" lang="ja-JP" altLang="en-US"/>
          </a:p>
        </p:txBody>
      </p:sp>
    </p:spTree>
    <p:extLst>
      <p:ext uri="{BB962C8B-B14F-4D97-AF65-F5344CB8AC3E}">
        <p14:creationId xmlns:p14="http://schemas.microsoft.com/office/powerpoint/2010/main" val="2160392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6"/>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DDFDAC49-A13E-4363-92A1-CB11BA4B4312}" type="datetime1">
              <a:rPr kumimoji="1" lang="ja-JP" altLang="en-US" smtClean="0"/>
              <a:t>2026/1/6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10B0AA8-D0AF-4DF8-B405-CFDA04F4051B}" type="slidenum">
              <a:rPr kumimoji="1" lang="ja-JP" altLang="en-US" smtClean="0"/>
              <a:t>‹#›</a:t>
            </a:fld>
            <a:endParaRPr kumimoji="1" lang="ja-JP" altLang="en-US"/>
          </a:p>
        </p:txBody>
      </p:sp>
    </p:spTree>
    <p:extLst>
      <p:ext uri="{BB962C8B-B14F-4D97-AF65-F5344CB8AC3E}">
        <p14:creationId xmlns:p14="http://schemas.microsoft.com/office/powerpoint/2010/main" val="310891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30FF702-8DA8-4094-A75F-FAB82640159C}" type="datetime1">
              <a:rPr kumimoji="1" lang="ja-JP" altLang="en-US" smtClean="0"/>
              <a:t>2026/1/6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10B0AA8-D0AF-4DF8-B405-CFDA04F4051B}" type="slidenum">
              <a:rPr kumimoji="1" lang="ja-JP" altLang="en-US" smtClean="0"/>
              <a:t>‹#›</a:t>
            </a:fld>
            <a:endParaRPr kumimoji="1" lang="ja-JP" altLang="en-US"/>
          </a:p>
        </p:txBody>
      </p:sp>
    </p:spTree>
    <p:extLst>
      <p:ext uri="{BB962C8B-B14F-4D97-AF65-F5344CB8AC3E}">
        <p14:creationId xmlns:p14="http://schemas.microsoft.com/office/powerpoint/2010/main" val="2643541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4C679675-FE99-4255-BC29-B21B6C959861}" type="datetime1">
              <a:rPr kumimoji="1" lang="ja-JP" altLang="en-US" smtClean="0"/>
              <a:t>2026/1/6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10B0AA8-D0AF-4DF8-B405-CFDA04F4051B}" type="slidenum">
              <a:rPr kumimoji="1" lang="ja-JP" altLang="en-US" smtClean="0"/>
              <a:t>‹#›</a:t>
            </a:fld>
            <a:endParaRPr kumimoji="1" lang="ja-JP" altLang="en-US"/>
          </a:p>
        </p:txBody>
      </p:sp>
    </p:spTree>
    <p:extLst>
      <p:ext uri="{BB962C8B-B14F-4D97-AF65-F5344CB8AC3E}">
        <p14:creationId xmlns:p14="http://schemas.microsoft.com/office/powerpoint/2010/main" val="2908046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2500F803-BC5F-4033-88C8-CCFFDBA20098}" type="datetime1">
              <a:rPr kumimoji="1" lang="ja-JP" altLang="en-US" smtClean="0"/>
              <a:t>2026/1/6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10B0AA8-D0AF-4DF8-B405-CFDA04F4051B}" type="slidenum">
              <a:rPr kumimoji="1" lang="ja-JP" altLang="en-US" smtClean="0"/>
              <a:t>‹#›</a:t>
            </a:fld>
            <a:endParaRPr kumimoji="1" lang="ja-JP" altLang="en-US"/>
          </a:p>
        </p:txBody>
      </p:sp>
    </p:spTree>
    <p:extLst>
      <p:ext uri="{BB962C8B-B14F-4D97-AF65-F5344CB8AC3E}">
        <p14:creationId xmlns:p14="http://schemas.microsoft.com/office/powerpoint/2010/main" val="1683177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8A0372C2-40B3-4375-B520-425F199D29F7}" type="datetime1">
              <a:rPr kumimoji="1" lang="ja-JP" altLang="en-US" smtClean="0"/>
              <a:t>2026/1/6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510B0AA8-D0AF-4DF8-B405-CFDA04F4051B}" type="slidenum">
              <a:rPr kumimoji="1" lang="ja-JP" altLang="en-US" smtClean="0"/>
              <a:t>‹#›</a:t>
            </a:fld>
            <a:endParaRPr kumimoji="1" lang="ja-JP" altLang="en-US"/>
          </a:p>
        </p:txBody>
      </p:sp>
    </p:spTree>
    <p:extLst>
      <p:ext uri="{BB962C8B-B14F-4D97-AF65-F5344CB8AC3E}">
        <p14:creationId xmlns:p14="http://schemas.microsoft.com/office/powerpoint/2010/main" val="3680053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E1F21734-4F14-467C-B2D7-F3779F1EE931}" type="datetime1">
              <a:rPr kumimoji="1" lang="ja-JP" altLang="en-US" smtClean="0"/>
              <a:t>2026/1/6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510B0AA8-D0AF-4DF8-B405-CFDA04F4051B}" type="slidenum">
              <a:rPr kumimoji="1" lang="ja-JP" altLang="en-US" smtClean="0"/>
              <a:t>‹#›</a:t>
            </a:fld>
            <a:endParaRPr kumimoji="1" lang="ja-JP" altLang="en-US"/>
          </a:p>
        </p:txBody>
      </p:sp>
    </p:spTree>
    <p:extLst>
      <p:ext uri="{BB962C8B-B14F-4D97-AF65-F5344CB8AC3E}">
        <p14:creationId xmlns:p14="http://schemas.microsoft.com/office/powerpoint/2010/main" val="36132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F180C00-79CA-4996-BD06-B1EA7CD5EFB8}" type="datetime1">
              <a:rPr kumimoji="1" lang="ja-JP" altLang="en-US" smtClean="0"/>
              <a:t>2026/1/6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510B0AA8-D0AF-4DF8-B405-CFDA04F4051B}" type="slidenum">
              <a:rPr kumimoji="1" lang="ja-JP" altLang="en-US" smtClean="0"/>
              <a:t>‹#›</a:t>
            </a:fld>
            <a:endParaRPr kumimoji="1" lang="ja-JP" altLang="en-US"/>
          </a:p>
        </p:txBody>
      </p:sp>
    </p:spTree>
    <p:extLst>
      <p:ext uri="{BB962C8B-B14F-4D97-AF65-F5344CB8AC3E}">
        <p14:creationId xmlns:p14="http://schemas.microsoft.com/office/powerpoint/2010/main" val="3388377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1"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6A56441-82B9-4C39-88F1-76C530B1D5EB}" type="datetime1">
              <a:rPr kumimoji="1" lang="ja-JP" altLang="en-US" smtClean="0"/>
              <a:t>2026/1/6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10B0AA8-D0AF-4DF8-B405-CFDA04F4051B}" type="slidenum">
              <a:rPr kumimoji="1" lang="ja-JP" altLang="en-US" smtClean="0"/>
              <a:t>‹#›</a:t>
            </a:fld>
            <a:endParaRPr kumimoji="1" lang="ja-JP" altLang="en-US"/>
          </a:p>
        </p:txBody>
      </p:sp>
    </p:spTree>
    <p:extLst>
      <p:ext uri="{BB962C8B-B14F-4D97-AF65-F5344CB8AC3E}">
        <p14:creationId xmlns:p14="http://schemas.microsoft.com/office/powerpoint/2010/main" val="41932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1"/>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F5D9A370-F1FE-45D2-B482-927475734241}" type="datetime1">
              <a:rPr kumimoji="1" lang="ja-JP" altLang="en-US" smtClean="0"/>
              <a:t>2026/1/6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10B0AA8-D0AF-4DF8-B405-CFDA04F4051B}" type="slidenum">
              <a:rPr kumimoji="1" lang="ja-JP" altLang="en-US" smtClean="0"/>
              <a:t>‹#›</a:t>
            </a:fld>
            <a:endParaRPr kumimoji="1" lang="ja-JP" altLang="en-US"/>
          </a:p>
        </p:txBody>
      </p:sp>
    </p:spTree>
    <p:extLst>
      <p:ext uri="{BB962C8B-B14F-4D97-AF65-F5344CB8AC3E}">
        <p14:creationId xmlns:p14="http://schemas.microsoft.com/office/powerpoint/2010/main" val="2940439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78BDEE6-EB07-4B47-A284-50B60F92B56F}" type="datetime1">
              <a:rPr kumimoji="1" lang="ja-JP" altLang="en-US" smtClean="0"/>
              <a:t>2026/1/6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10B0AA8-D0AF-4DF8-B405-CFDA04F4051B}" type="slidenum">
              <a:rPr kumimoji="1" lang="ja-JP" altLang="en-US" smtClean="0"/>
              <a:t>‹#›</a:t>
            </a:fld>
            <a:endParaRPr kumimoji="1" lang="ja-JP" altLang="en-US"/>
          </a:p>
        </p:txBody>
      </p:sp>
    </p:spTree>
    <p:extLst>
      <p:ext uri="{BB962C8B-B14F-4D97-AF65-F5344CB8AC3E}">
        <p14:creationId xmlns:p14="http://schemas.microsoft.com/office/powerpoint/2010/main" val="2619159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9"/>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9"/>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50938CD-F6B8-4C75-AA46-18A8B1080E07}" type="datetime1">
              <a:rPr kumimoji="1" lang="ja-JP" altLang="en-US" smtClean="0"/>
              <a:t>2026/1/6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10B0AA8-D0AF-4DF8-B405-CFDA04F4051B}" type="slidenum">
              <a:rPr kumimoji="1" lang="ja-JP" altLang="en-US" smtClean="0"/>
              <a:t>‹#›</a:t>
            </a:fld>
            <a:endParaRPr kumimoji="1" lang="ja-JP" altLang="en-US"/>
          </a:p>
        </p:txBody>
      </p:sp>
    </p:spTree>
    <p:extLst>
      <p:ext uri="{BB962C8B-B14F-4D97-AF65-F5344CB8AC3E}">
        <p14:creationId xmlns:p14="http://schemas.microsoft.com/office/powerpoint/2010/main" val="264054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30F6B7-D869-4431-A809-908B94169165}" type="datetime1">
              <a:rPr kumimoji="1" lang="ja-JP" altLang="en-US" smtClean="0"/>
              <a:t>2026/1/6</a:t>
            </a:fld>
            <a:endParaRPr kumimoji="1" lang="ja-JP" altLang="en-US"/>
          </a:p>
        </p:txBody>
      </p:sp>
      <p:sp>
        <p:nvSpPr>
          <p:cNvPr id="5" name="フッター プレースホルダー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0B0AA8-D0AF-4DF8-B405-CFDA04F4051B}" type="slidenum">
              <a:rPr kumimoji="1" lang="ja-JP" altLang="en-US" smtClean="0"/>
              <a:t>‹#›</a:t>
            </a:fld>
            <a:endParaRPr kumimoji="1" lang="ja-JP" altLang="en-US"/>
          </a:p>
        </p:txBody>
      </p:sp>
    </p:spTree>
    <p:extLst>
      <p:ext uri="{BB962C8B-B14F-4D97-AF65-F5344CB8AC3E}">
        <p14:creationId xmlns:p14="http://schemas.microsoft.com/office/powerpoint/2010/main" val="40857003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e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emf"/><Relationship Id="rId5" Type="http://schemas.openxmlformats.org/officeDocument/2006/relationships/oleObject" Target="../embeddings/oleObject1.bin"/><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tmp"/><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tmp"/><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19.png"/><Relationship Id="rId5" Type="http://schemas.microsoft.com/office/2007/relationships/hdphoto" Target="../media/hdphoto3.wdp"/><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tmp"/><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2.png"/><Relationship Id="rId4" Type="http://schemas.openxmlformats.org/officeDocument/2006/relationships/image" Target="../media/image36.emf"/></Relationships>
</file>

<file path=ppt/slides/_rels/slide24.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38.png"/><Relationship Id="rId4" Type="http://schemas.openxmlformats.org/officeDocument/2006/relationships/image" Target="../media/image37.emf"/></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1.tmp"/><Relationship Id="rId2" Type="http://schemas.openxmlformats.org/officeDocument/2006/relationships/image" Target="../media/image40.jpeg"/><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emf"/></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8" Type="http://schemas.openxmlformats.org/officeDocument/2006/relationships/image" Target="../media/image52.jpg"/><Relationship Id="rId3" Type="http://schemas.openxmlformats.org/officeDocument/2006/relationships/notesSlide" Target="../notesSlides/notesSlide2.xml"/><Relationship Id="rId7" Type="http://schemas.openxmlformats.org/officeDocument/2006/relationships/image" Target="../media/image51.JPG"/><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50.JPG"/><Relationship Id="rId11" Type="http://schemas.openxmlformats.org/officeDocument/2006/relationships/image" Target="../media/image1.emf"/><Relationship Id="rId5" Type="http://schemas.openxmlformats.org/officeDocument/2006/relationships/image" Target="../media/image49.jpeg"/><Relationship Id="rId10" Type="http://schemas.openxmlformats.org/officeDocument/2006/relationships/oleObject" Target="../embeddings/oleObject1.bin"/><Relationship Id="rId4" Type="http://schemas.openxmlformats.org/officeDocument/2006/relationships/image" Target="../media/image48.jpeg"/><Relationship Id="rId9" Type="http://schemas.openxmlformats.org/officeDocument/2006/relationships/image" Target="../media/image53.jpg"/></Relationships>
</file>

<file path=ppt/slides/_rels/slide3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55.jpeg"/></Relationships>
</file>

<file path=ppt/slides/_rels/slide3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6.JPG"/><Relationship Id="rId7" Type="http://schemas.openxmlformats.org/officeDocument/2006/relationships/image" Target="../media/image60.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9.jpg"/><Relationship Id="rId5" Type="http://schemas.openxmlformats.org/officeDocument/2006/relationships/image" Target="../media/image58.jpg"/><Relationship Id="rId4" Type="http://schemas.openxmlformats.org/officeDocument/2006/relationships/image" Target="../media/image57.jpg"/></Relationships>
</file>

<file path=ppt/slides/_rels/slide3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63.png"/></Relationships>
</file>

<file path=ppt/slides/_rels/slide3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jp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82.jpeg"/></Relationships>
</file>

<file path=ppt/slides/_rels/slide4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image" Target="../media/image87.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91.jpeg"/><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90.jpg"/><Relationship Id="rId5" Type="http://schemas.openxmlformats.org/officeDocument/2006/relationships/image" Target="../media/image89.jpg"/><Relationship Id="rId4" Type="http://schemas.openxmlformats.org/officeDocument/2006/relationships/image" Target="../media/image1.emf"/></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5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 Id="rId5" Type="http://schemas.openxmlformats.org/officeDocument/2006/relationships/image" Target="../media/image97.png"/><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00.png"/><Relationship Id="rId4" Type="http://schemas.openxmlformats.org/officeDocument/2006/relationships/image" Target="../media/image99.png"/></Relationships>
</file>

<file path=ppt/slides/_rels/slide5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 Id="rId6" Type="http://schemas.openxmlformats.org/officeDocument/2006/relationships/image" Target="../media/image104.png"/><Relationship Id="rId5" Type="http://schemas.openxmlformats.org/officeDocument/2006/relationships/image" Target="../media/image2.png"/><Relationship Id="rId4" Type="http://schemas.openxmlformats.org/officeDocument/2006/relationships/image" Target="../media/image103.png"/></Relationships>
</file>

<file path=ppt/slides/_rels/slide5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 Id="rId4" Type="http://schemas.openxmlformats.org/officeDocument/2006/relationships/image" Target="../media/image107.png"/></Relationships>
</file>

<file path=ppt/slides/_rels/slide5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5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xml"/><Relationship Id="rId4" Type="http://schemas.openxmlformats.org/officeDocument/2006/relationships/image" Target="../media/image113.png"/></Relationships>
</file>

<file path=ppt/slides/_rels/slide5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15.pn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1.emf"/><Relationship Id="rId4" Type="http://schemas.openxmlformats.org/officeDocument/2006/relationships/oleObject" Target="../embeddings/oleObject1.bin"/></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emf"/></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1.emf"/></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1.emf"/></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1.emf"/></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1.emf"/></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1.emf"/></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1.emf"/><Relationship Id="rId4" Type="http://schemas.openxmlformats.org/officeDocument/2006/relationships/oleObject" Target="../embeddings/oleObject1.bin"/></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7.vml"/><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8032" y="692696"/>
            <a:ext cx="7772400" cy="1470025"/>
          </a:xfrm>
        </p:spPr>
        <p:txBody>
          <a:bodyPr/>
          <a:lstStyle/>
          <a:p>
            <a:r>
              <a:rPr lang="en-US" altLang="ja-JP" dirty="0"/>
              <a:t>INOUE VIETNAM </a:t>
            </a:r>
            <a:r>
              <a:rPr lang="ja-JP" altLang="en-US" dirty="0"/>
              <a:t>のご紹介</a:t>
            </a:r>
            <a:endParaRPr kumimoji="1" lang="ja-JP" altLang="en-US" dirty="0"/>
          </a:p>
        </p:txBody>
      </p:sp>
      <p:sp>
        <p:nvSpPr>
          <p:cNvPr id="3" name="サブタイトル 2"/>
          <p:cNvSpPr>
            <a:spLocks noGrp="1"/>
          </p:cNvSpPr>
          <p:nvPr>
            <p:ph type="subTitle" idx="1"/>
          </p:nvPr>
        </p:nvSpPr>
        <p:spPr>
          <a:xfrm>
            <a:off x="1339552" y="4628728"/>
            <a:ext cx="6400800" cy="1752600"/>
          </a:xfrm>
        </p:spPr>
        <p:txBody>
          <a:bodyPr>
            <a:normAutofit fontScale="70000" lnSpcReduction="20000"/>
          </a:bodyPr>
          <a:lstStyle/>
          <a:p>
            <a:endParaRPr kumimoji="1" lang="en-US" altLang="ja-JP" dirty="0"/>
          </a:p>
          <a:p>
            <a:r>
              <a:rPr lang="en-US" altLang="ja-JP" dirty="0">
                <a:solidFill>
                  <a:schemeClr val="tx1"/>
                </a:solidFill>
              </a:rPr>
              <a:t>2025.7</a:t>
            </a:r>
          </a:p>
          <a:p>
            <a:r>
              <a:rPr kumimoji="1" lang="ja-JP" altLang="en-US" sz="2000" dirty="0">
                <a:solidFill>
                  <a:schemeClr val="tx1"/>
                </a:solidFill>
              </a:rPr>
              <a:t>　</a:t>
            </a:r>
            <a:endParaRPr kumimoji="1" lang="en-US" altLang="ja-JP" sz="2000" dirty="0">
              <a:solidFill>
                <a:schemeClr val="tx1"/>
              </a:solidFill>
            </a:endParaRPr>
          </a:p>
          <a:p>
            <a:r>
              <a:rPr kumimoji="1" lang="en-US" altLang="ja-JP" dirty="0">
                <a:solidFill>
                  <a:schemeClr val="tx1"/>
                </a:solidFill>
              </a:rPr>
              <a:t>INOUE VIETNAM CO.,LTD.</a:t>
            </a:r>
          </a:p>
          <a:p>
            <a:r>
              <a:rPr kumimoji="1" lang="ja-JP" altLang="en-US" dirty="0">
                <a:solidFill>
                  <a:schemeClr val="tx1"/>
                </a:solidFill>
              </a:rPr>
              <a:t>井上　博詞</a:t>
            </a:r>
            <a:endParaRPr kumimoji="1" lang="en-US" altLang="ja-JP" dirty="0">
              <a:solidFill>
                <a:schemeClr val="tx1"/>
              </a:solidFill>
            </a:endParaRPr>
          </a:p>
          <a:p>
            <a:endParaRPr kumimoji="1" lang="en-US" altLang="ja-JP" dirty="0"/>
          </a:p>
          <a:p>
            <a:endParaRPr kumimoji="1" lang="ja-JP" altLang="en-US" dirty="0"/>
          </a:p>
        </p:txBody>
      </p:sp>
      <p:graphicFrame>
        <p:nvGraphicFramePr>
          <p:cNvPr id="4" name="オブジェクト 3"/>
          <p:cNvGraphicFramePr>
            <a:graphicFrameLocks noChangeAspect="1"/>
          </p:cNvGraphicFramePr>
          <p:nvPr>
            <p:extLst>
              <p:ext uri="{D42A27DB-BD31-4B8C-83A1-F6EECF244321}">
                <p14:modId xmlns:p14="http://schemas.microsoft.com/office/powerpoint/2010/main" val="2291500459"/>
              </p:ext>
            </p:extLst>
          </p:nvPr>
        </p:nvGraphicFramePr>
        <p:xfrm>
          <a:off x="1763688" y="2148913"/>
          <a:ext cx="5362006" cy="2569093"/>
        </p:xfrm>
        <a:graphic>
          <a:graphicData uri="http://schemas.openxmlformats.org/presentationml/2006/ole">
            <mc:AlternateContent xmlns:mc="http://schemas.openxmlformats.org/markup-compatibility/2006">
              <mc:Choice xmlns:v="urn:schemas-microsoft-com:vml" Requires="v">
                <p:oleObj spid="_x0000_s1027" name="Acrobat Document" r:id="rId3" imgW="6619760" imgH="3171720" progId="AcroExch.Document.11">
                  <p:embed/>
                </p:oleObj>
              </mc:Choice>
              <mc:Fallback>
                <p:oleObj name="Acrobat Document" r:id="rId3" imgW="6619760" imgH="3171720" progId="AcroExch.Document.11">
                  <p:embed/>
                  <p:pic>
                    <p:nvPicPr>
                      <p:cNvPr id="0" name=""/>
                      <p:cNvPicPr/>
                      <p:nvPr/>
                    </p:nvPicPr>
                    <p:blipFill>
                      <a:blip r:embed="rId4"/>
                      <a:stretch>
                        <a:fillRect/>
                      </a:stretch>
                    </p:blipFill>
                    <p:spPr>
                      <a:xfrm>
                        <a:off x="1763688" y="2148913"/>
                        <a:ext cx="5362006" cy="2569093"/>
                      </a:xfrm>
                      <a:prstGeom prst="rect">
                        <a:avLst/>
                      </a:prstGeom>
                    </p:spPr>
                  </p:pic>
                </p:oleObj>
              </mc:Fallback>
            </mc:AlternateContent>
          </a:graphicData>
        </a:graphic>
      </p:graphicFrame>
    </p:spTree>
    <p:extLst>
      <p:ext uri="{BB962C8B-B14F-4D97-AF65-F5344CB8AC3E}">
        <p14:creationId xmlns:p14="http://schemas.microsoft.com/office/powerpoint/2010/main" val="1663267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a:t>INOUE VIETNAM CO.,LTD.</a:t>
            </a:r>
            <a:endParaRPr kumimoji="1" lang="ja-JP" altLang="en-US" dirty="0"/>
          </a:p>
        </p:txBody>
      </p:sp>
      <p:sp>
        <p:nvSpPr>
          <p:cNvPr id="3" name="コンテンツ プレースホルダー 2"/>
          <p:cNvSpPr>
            <a:spLocks noGrp="1"/>
          </p:cNvSpPr>
          <p:nvPr>
            <p:ph idx="1"/>
          </p:nvPr>
        </p:nvSpPr>
        <p:spPr>
          <a:xfrm>
            <a:off x="457200" y="1556792"/>
            <a:ext cx="8153273" cy="5201228"/>
          </a:xfrm>
        </p:spPr>
        <p:txBody>
          <a:bodyPr>
            <a:normAutofit fontScale="70000" lnSpcReduction="20000"/>
          </a:bodyPr>
          <a:lstStyle/>
          <a:p>
            <a:r>
              <a:rPr lang="ja-JP" altLang="en-US" dirty="0"/>
              <a:t>創立　</a:t>
            </a:r>
            <a:r>
              <a:rPr lang="en-US" altLang="ja-JP" dirty="0"/>
              <a:t>	2014</a:t>
            </a:r>
            <a:r>
              <a:rPr lang="ja-JP" altLang="en-US" dirty="0"/>
              <a:t>年</a:t>
            </a:r>
            <a:r>
              <a:rPr lang="en-US" altLang="ja-JP" dirty="0"/>
              <a:t>1</a:t>
            </a:r>
            <a:r>
              <a:rPr lang="ja-JP" altLang="en-US" dirty="0"/>
              <a:t>月</a:t>
            </a:r>
            <a:endParaRPr lang="en-US" altLang="ja-JP" dirty="0"/>
          </a:p>
          <a:p>
            <a:r>
              <a:rPr lang="ja-JP" altLang="en-US" dirty="0"/>
              <a:t>株主　　 </a:t>
            </a:r>
            <a:r>
              <a:rPr lang="en-US" altLang="ja-JP" dirty="0"/>
              <a:t>	100</a:t>
            </a:r>
            <a:r>
              <a:rPr lang="ja-JP" altLang="en-US" dirty="0"/>
              <a:t>％　株式会社井上鉄工所</a:t>
            </a:r>
            <a:endParaRPr lang="en-US" altLang="ja-JP" dirty="0"/>
          </a:p>
          <a:p>
            <a:r>
              <a:rPr lang="ja-JP" altLang="en-US" dirty="0"/>
              <a:t>所在地</a:t>
            </a:r>
            <a:r>
              <a:rPr lang="en-US" altLang="ja-JP" dirty="0"/>
              <a:t>	</a:t>
            </a:r>
            <a:r>
              <a:rPr lang="ja-JP" altLang="en-US" dirty="0"/>
              <a:t>ベトナム南部</a:t>
            </a:r>
            <a:r>
              <a:rPr lang="en-US" altLang="ja-JP" dirty="0"/>
              <a:t>	</a:t>
            </a:r>
            <a:r>
              <a:rPr lang="ja-JP" altLang="en-US" dirty="0"/>
              <a:t>ニョンチャック</a:t>
            </a:r>
            <a:r>
              <a:rPr lang="en-US" altLang="ja-JP" dirty="0"/>
              <a:t>3</a:t>
            </a:r>
            <a:r>
              <a:rPr lang="ja-JP" altLang="en-US" dirty="0"/>
              <a:t>工業団地</a:t>
            </a:r>
            <a:endParaRPr lang="en-US" altLang="ja-JP" dirty="0"/>
          </a:p>
          <a:p>
            <a:r>
              <a:rPr lang="ja-JP" altLang="en-US" dirty="0"/>
              <a:t>資本金　</a:t>
            </a:r>
            <a:r>
              <a:rPr lang="en-US" altLang="ja-JP" dirty="0"/>
              <a:t>	750,000 USD </a:t>
            </a:r>
          </a:p>
          <a:p>
            <a:r>
              <a:rPr lang="ja-JP" altLang="en-US" dirty="0"/>
              <a:t>売上高　　</a:t>
            </a:r>
            <a:r>
              <a:rPr lang="en-US" altLang="ja-JP" dirty="0"/>
              <a:t>	</a:t>
            </a:r>
            <a:r>
              <a:rPr lang="ja-JP" altLang="en-US" dirty="0"/>
              <a:t>約</a:t>
            </a:r>
            <a:r>
              <a:rPr lang="en-US" altLang="ja-JP" dirty="0"/>
              <a:t>8</a:t>
            </a:r>
            <a:r>
              <a:rPr lang="ja-JP" altLang="en-US" dirty="0"/>
              <a:t>億円</a:t>
            </a:r>
            <a:endParaRPr lang="en-US" altLang="ja-JP" dirty="0"/>
          </a:p>
          <a:p>
            <a:r>
              <a:rPr lang="ja-JP" altLang="en-US" dirty="0"/>
              <a:t>従業員　</a:t>
            </a:r>
            <a:r>
              <a:rPr lang="en-US" altLang="ja-JP" dirty="0"/>
              <a:t>	</a:t>
            </a:r>
            <a:r>
              <a:rPr lang="ja-JP" altLang="en-US" dirty="0"/>
              <a:t>約</a:t>
            </a:r>
            <a:r>
              <a:rPr lang="en-US" altLang="ja-JP" dirty="0"/>
              <a:t>110</a:t>
            </a:r>
            <a:r>
              <a:rPr lang="ja-JP" altLang="en-US" dirty="0"/>
              <a:t>名</a:t>
            </a:r>
            <a:endParaRPr lang="en-US" altLang="ja-JP" dirty="0"/>
          </a:p>
          <a:p>
            <a:pPr marL="457200" lvl="1" indent="0">
              <a:buNone/>
            </a:pPr>
            <a:r>
              <a:rPr lang="en-US" altLang="ja-JP" dirty="0"/>
              <a:t>		</a:t>
            </a:r>
            <a:r>
              <a:rPr lang="ja-JP" altLang="en-US" dirty="0"/>
              <a:t>　　製作スタッフ</a:t>
            </a:r>
            <a:r>
              <a:rPr lang="en-US" altLang="ja-JP" dirty="0"/>
              <a:t>			</a:t>
            </a:r>
            <a:r>
              <a:rPr lang="ja-JP" altLang="en-US" dirty="0"/>
              <a:t>  </a:t>
            </a:r>
            <a:r>
              <a:rPr lang="en-US" altLang="ja-JP" dirty="0"/>
              <a:t>80	</a:t>
            </a:r>
            <a:r>
              <a:rPr lang="ja-JP" altLang="en-US" dirty="0"/>
              <a:t>名</a:t>
            </a:r>
            <a:endParaRPr lang="en-US" altLang="ja-JP" dirty="0"/>
          </a:p>
          <a:p>
            <a:pPr marL="457200" lvl="1" indent="0">
              <a:buNone/>
            </a:pPr>
            <a:r>
              <a:rPr lang="en-US" altLang="ja-JP" dirty="0"/>
              <a:t>		</a:t>
            </a:r>
            <a:r>
              <a:rPr lang="ja-JP" altLang="en-US" dirty="0"/>
              <a:t>　　設計・品管・事務 </a:t>
            </a:r>
            <a:r>
              <a:rPr lang="en-US" altLang="ja-JP" dirty="0"/>
              <a:t>		</a:t>
            </a:r>
            <a:r>
              <a:rPr lang="ja-JP" altLang="en-US" dirty="0"/>
              <a:t>  </a:t>
            </a:r>
            <a:r>
              <a:rPr lang="en-US" altLang="ja-JP" dirty="0"/>
              <a:t>30	</a:t>
            </a:r>
            <a:r>
              <a:rPr lang="ja-JP" altLang="en-US" dirty="0"/>
              <a:t>名</a:t>
            </a:r>
            <a:endParaRPr lang="en-US" altLang="ja-JP" dirty="0"/>
          </a:p>
          <a:p>
            <a:r>
              <a:rPr lang="ja-JP" altLang="en-US" dirty="0"/>
              <a:t>面積　</a:t>
            </a:r>
            <a:r>
              <a:rPr lang="en-US" altLang="ja-JP" dirty="0"/>
              <a:t>	</a:t>
            </a:r>
            <a:r>
              <a:rPr lang="ja-JP" altLang="en-US" dirty="0"/>
              <a:t>敷地面積　</a:t>
            </a:r>
            <a:r>
              <a:rPr lang="en-US" altLang="ja-JP" dirty="0"/>
              <a:t>14000</a:t>
            </a:r>
            <a:r>
              <a:rPr lang="ja-JP" altLang="en-US" dirty="0"/>
              <a:t>㎡</a:t>
            </a:r>
            <a:endParaRPr lang="en-US" altLang="ja-JP" dirty="0"/>
          </a:p>
          <a:p>
            <a:pPr marL="0" indent="0">
              <a:buNone/>
            </a:pPr>
            <a:r>
              <a:rPr lang="ja-JP" altLang="en-US" dirty="0"/>
              <a:t> </a:t>
            </a:r>
            <a:r>
              <a:rPr lang="en-US" altLang="ja-JP" dirty="0"/>
              <a:t>		</a:t>
            </a:r>
            <a:r>
              <a:rPr lang="ja-JP" altLang="en-US" dirty="0"/>
              <a:t>約</a:t>
            </a:r>
            <a:r>
              <a:rPr lang="en-US" altLang="ja-JP" dirty="0"/>
              <a:t>3000</a:t>
            </a:r>
            <a:r>
              <a:rPr lang="ja-JP" altLang="en-US" dirty="0"/>
              <a:t>㎡ </a:t>
            </a:r>
            <a:r>
              <a:rPr lang="en-US" altLang="ja-JP" dirty="0"/>
              <a:t>+ </a:t>
            </a:r>
            <a:r>
              <a:rPr lang="ja-JP" altLang="en-US" dirty="0"/>
              <a:t>約</a:t>
            </a:r>
            <a:r>
              <a:rPr lang="en-US" altLang="ja-JP" dirty="0"/>
              <a:t>4000</a:t>
            </a:r>
            <a:r>
              <a:rPr lang="ja-JP" altLang="en-US" dirty="0"/>
              <a:t>㎡</a:t>
            </a:r>
            <a:r>
              <a:rPr lang="ja-JP" altLang="en-US" sz="2600" dirty="0"/>
              <a:t>（第</a:t>
            </a:r>
            <a:r>
              <a:rPr lang="en-US" altLang="ja-JP" sz="2600" dirty="0"/>
              <a:t>2</a:t>
            </a:r>
            <a:r>
              <a:rPr lang="ja-JP" altLang="en-US" sz="2600" dirty="0"/>
              <a:t>期新工場 </a:t>
            </a:r>
            <a:r>
              <a:rPr lang="en-US" altLang="ja-JP" sz="2600" dirty="0"/>
              <a:t>2025</a:t>
            </a:r>
            <a:r>
              <a:rPr lang="ja-JP" altLang="en-US" sz="2600" dirty="0"/>
              <a:t>年</a:t>
            </a:r>
            <a:r>
              <a:rPr lang="en-US" altLang="ja-JP" sz="2600" dirty="0"/>
              <a:t>12</a:t>
            </a:r>
            <a:r>
              <a:rPr lang="ja-JP" altLang="en-US" sz="2600" dirty="0"/>
              <a:t>月完成予定）</a:t>
            </a:r>
            <a:endParaRPr lang="en-US" altLang="ja-JP" dirty="0"/>
          </a:p>
          <a:p>
            <a:r>
              <a:rPr lang="ja-JP" altLang="en-US" dirty="0"/>
              <a:t>主要設備</a:t>
            </a:r>
            <a:r>
              <a:rPr lang="en-US" altLang="ja-JP" dirty="0"/>
              <a:t>	20</a:t>
            </a:r>
            <a:r>
              <a:rPr lang="ja-JP" altLang="en-US" dirty="0"/>
              <a:t>ﾄﾝｸﾚｰﾝ</a:t>
            </a:r>
            <a:r>
              <a:rPr lang="en-US" altLang="ja-JP" dirty="0"/>
              <a:t>×</a:t>
            </a:r>
            <a:r>
              <a:rPr lang="ja-JP" altLang="en-US" dirty="0"/>
              <a:t>２　　</a:t>
            </a:r>
            <a:r>
              <a:rPr lang="en-US" altLang="ja-JP" dirty="0"/>
              <a:t>5</a:t>
            </a:r>
            <a:r>
              <a:rPr lang="ja-JP" altLang="en-US" dirty="0"/>
              <a:t>トンクレーン</a:t>
            </a:r>
            <a:r>
              <a:rPr lang="en-US" altLang="ja-JP" dirty="0"/>
              <a:t>×</a:t>
            </a:r>
            <a:r>
              <a:rPr lang="ja-JP" altLang="en-US" dirty="0"/>
              <a:t>２　他　</a:t>
            </a:r>
            <a:endParaRPr lang="en-US" altLang="ja-JP" dirty="0"/>
          </a:p>
          <a:p>
            <a:pPr marL="0" indent="0">
              <a:buNone/>
            </a:pPr>
            <a:r>
              <a:rPr lang="en-US" altLang="ja-JP" dirty="0"/>
              <a:t>		</a:t>
            </a:r>
            <a:r>
              <a:rPr lang="ja-JP" altLang="en-US" dirty="0"/>
              <a:t>製缶・溶接・研磨設備</a:t>
            </a:r>
            <a:endParaRPr lang="en-US" altLang="ja-JP" dirty="0"/>
          </a:p>
          <a:p>
            <a:pPr marL="0" indent="0">
              <a:buNone/>
            </a:pPr>
            <a:r>
              <a:rPr lang="en-US" altLang="ja-JP" dirty="0"/>
              <a:t>		</a:t>
            </a:r>
            <a:r>
              <a:rPr lang="ja-JP" altLang="en-US" dirty="0"/>
              <a:t>レーザー・ブレーキプレス・旋盤</a:t>
            </a:r>
            <a:endParaRPr lang="en-US" altLang="ja-JP" dirty="0"/>
          </a:p>
          <a:p>
            <a:pPr marL="0" indent="0">
              <a:buNone/>
            </a:pPr>
            <a:r>
              <a:rPr lang="en-US" altLang="ja-JP" dirty="0"/>
              <a:t>		400</a:t>
            </a:r>
            <a:r>
              <a:rPr lang="ja-JP" altLang="en-US" dirty="0"/>
              <a:t>トンプレス 等</a:t>
            </a:r>
            <a:r>
              <a:rPr lang="en-US" altLang="ja-JP" dirty="0"/>
              <a:t>			</a:t>
            </a:r>
            <a:r>
              <a:rPr lang="ja-JP" altLang="en-US" dirty="0"/>
              <a:t>　　</a:t>
            </a:r>
            <a:endParaRPr kumimoji="1" lang="ja-JP" altLang="en-US" dirty="0"/>
          </a:p>
        </p:txBody>
      </p:sp>
      <p:pic>
        <p:nvPicPr>
          <p:cNvPr id="6" name="Picture 5">
            <a:extLst>
              <a:ext uri="{FF2B5EF4-FFF2-40B4-BE49-F238E27FC236}">
                <a16:creationId xmlns:a16="http://schemas.microsoft.com/office/drawing/2014/main" id="{BB2CE8C3-D62C-4885-A19F-050D614F5978}"/>
              </a:ext>
            </a:extLst>
          </p:cNvPr>
          <p:cNvPicPr>
            <a:picLocks noChangeAspect="1"/>
          </p:cNvPicPr>
          <p:nvPr/>
        </p:nvPicPr>
        <p:blipFill>
          <a:blip r:embed="rId2"/>
          <a:stretch>
            <a:fillRect/>
          </a:stretch>
        </p:blipFill>
        <p:spPr>
          <a:xfrm>
            <a:off x="251520" y="476672"/>
            <a:ext cx="1321894" cy="631381"/>
          </a:xfrm>
          <a:prstGeom prst="rect">
            <a:avLst/>
          </a:prstGeom>
        </p:spPr>
      </p:pic>
    </p:spTree>
    <p:extLst>
      <p:ext uri="{BB962C8B-B14F-4D97-AF65-F5344CB8AC3E}">
        <p14:creationId xmlns:p14="http://schemas.microsoft.com/office/powerpoint/2010/main" val="1237085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475656" y="269776"/>
            <a:ext cx="8229600" cy="1143000"/>
          </a:xfrm>
        </p:spPr>
        <p:txBody>
          <a:bodyPr/>
          <a:lstStyle/>
          <a:p>
            <a:r>
              <a:rPr kumimoji="1" lang="ja-JP" altLang="en-US" dirty="0"/>
              <a:t>理念</a:t>
            </a:r>
          </a:p>
        </p:txBody>
      </p:sp>
      <p:sp>
        <p:nvSpPr>
          <p:cNvPr id="3" name="コンテンツ プレースホルダー 2"/>
          <p:cNvSpPr>
            <a:spLocks noGrp="1"/>
          </p:cNvSpPr>
          <p:nvPr>
            <p:ph idx="1"/>
          </p:nvPr>
        </p:nvSpPr>
        <p:spPr>
          <a:xfrm>
            <a:off x="662880" y="1855365"/>
            <a:ext cx="8229600" cy="4525963"/>
          </a:xfrm>
        </p:spPr>
        <p:txBody>
          <a:bodyPr>
            <a:normAutofit fontScale="92500" lnSpcReduction="10000"/>
          </a:bodyPr>
          <a:lstStyle/>
          <a:p>
            <a:pPr marL="0" indent="0">
              <a:buNone/>
            </a:pPr>
            <a:r>
              <a:rPr lang="ja-JP" altLang="en-US" dirty="0"/>
              <a:t>井上鉄工所がもつステンレス製缶技術をベトナムで</a:t>
            </a:r>
            <a:r>
              <a:rPr lang="ja-JP" altLang="en-US" dirty="0">
                <a:solidFill>
                  <a:srgbClr val="FF0000"/>
                </a:solidFill>
              </a:rPr>
              <a:t>教育</a:t>
            </a:r>
            <a:r>
              <a:rPr lang="ja-JP" altLang="en-US" dirty="0"/>
              <a:t>し、</a:t>
            </a:r>
            <a:endParaRPr lang="en-US" altLang="ja-JP" dirty="0"/>
          </a:p>
          <a:p>
            <a:pPr marL="0" indent="0">
              <a:buNone/>
            </a:pPr>
            <a:r>
              <a:rPr kumimoji="1" lang="ja-JP" altLang="en-US" dirty="0">
                <a:solidFill>
                  <a:srgbClr val="FF0000"/>
                </a:solidFill>
              </a:rPr>
              <a:t>高品質</a:t>
            </a:r>
            <a:r>
              <a:rPr kumimoji="1" lang="ja-JP" altLang="en-US" dirty="0"/>
              <a:t>の製缶機器を製作し、</a:t>
            </a:r>
            <a:endParaRPr kumimoji="1" lang="en-US" altLang="ja-JP" dirty="0"/>
          </a:p>
          <a:p>
            <a:pPr marL="0" indent="0">
              <a:buNone/>
            </a:pPr>
            <a:r>
              <a:rPr lang="ja-JP" altLang="en-US" dirty="0"/>
              <a:t>ベトナム国内、日本国および他の国に供給することで、</a:t>
            </a:r>
            <a:endParaRPr lang="en-US" altLang="ja-JP" dirty="0"/>
          </a:p>
          <a:p>
            <a:pPr marL="0" indent="0">
              <a:buNone/>
            </a:pPr>
            <a:r>
              <a:rPr kumimoji="1" lang="ja-JP" altLang="en-US" dirty="0"/>
              <a:t>幅広い</a:t>
            </a:r>
            <a:r>
              <a:rPr kumimoji="1" lang="ja-JP" altLang="en-US" dirty="0">
                <a:solidFill>
                  <a:srgbClr val="FF0000"/>
                </a:solidFill>
              </a:rPr>
              <a:t>顧客の満足</a:t>
            </a:r>
            <a:r>
              <a:rPr kumimoji="1" lang="ja-JP" altLang="en-US" dirty="0"/>
              <a:t>、</a:t>
            </a:r>
            <a:endParaRPr kumimoji="1" lang="en-US" altLang="ja-JP" dirty="0"/>
          </a:p>
          <a:p>
            <a:pPr marL="0" indent="0">
              <a:buNone/>
            </a:pPr>
            <a:r>
              <a:rPr lang="ja-JP" altLang="en-US" dirty="0">
                <a:solidFill>
                  <a:srgbClr val="FF0000"/>
                </a:solidFill>
              </a:rPr>
              <a:t>ベトナム国産業の発展</a:t>
            </a:r>
            <a:r>
              <a:rPr lang="ja-JP" altLang="en-US" dirty="0"/>
              <a:t>、</a:t>
            </a:r>
            <a:endParaRPr lang="en-US" altLang="ja-JP" dirty="0"/>
          </a:p>
          <a:p>
            <a:pPr marL="0" indent="0">
              <a:buNone/>
            </a:pPr>
            <a:r>
              <a:rPr kumimoji="1" lang="ja-JP" altLang="en-US" dirty="0">
                <a:solidFill>
                  <a:srgbClr val="FF0000"/>
                </a:solidFill>
              </a:rPr>
              <a:t>従業員の幸福</a:t>
            </a:r>
            <a:r>
              <a:rPr kumimoji="1" lang="ja-JP" altLang="en-US" dirty="0"/>
              <a:t>、</a:t>
            </a:r>
            <a:endParaRPr kumimoji="1" lang="en-US" altLang="ja-JP" dirty="0"/>
          </a:p>
          <a:p>
            <a:pPr marL="0" indent="0">
              <a:buNone/>
            </a:pPr>
            <a:r>
              <a:rPr lang="ja-JP" altLang="en-US" dirty="0"/>
              <a:t>ならびに</a:t>
            </a:r>
            <a:r>
              <a:rPr lang="ja-JP" altLang="en-US" dirty="0">
                <a:solidFill>
                  <a:srgbClr val="FF0000"/>
                </a:solidFill>
              </a:rPr>
              <a:t>日本国の競争力</a:t>
            </a:r>
            <a:r>
              <a:rPr lang="ja-JP" altLang="en-US" dirty="0"/>
              <a:t>に貢献する。</a:t>
            </a:r>
            <a:endParaRPr kumimoji="1" lang="en-US" altLang="ja-JP" dirty="0"/>
          </a:p>
        </p:txBody>
      </p:sp>
      <p:pic>
        <p:nvPicPr>
          <p:cNvPr id="5" name="Picture 4">
            <a:extLst>
              <a:ext uri="{FF2B5EF4-FFF2-40B4-BE49-F238E27FC236}">
                <a16:creationId xmlns:a16="http://schemas.microsoft.com/office/drawing/2014/main" id="{42F18BFC-2FBB-4642-B112-CC845F01EC75}"/>
              </a:ext>
            </a:extLst>
          </p:cNvPr>
          <p:cNvPicPr>
            <a:picLocks noChangeAspect="1"/>
          </p:cNvPicPr>
          <p:nvPr/>
        </p:nvPicPr>
        <p:blipFill>
          <a:blip r:embed="rId3"/>
          <a:stretch>
            <a:fillRect/>
          </a:stretch>
        </p:blipFill>
        <p:spPr>
          <a:xfrm>
            <a:off x="971600" y="379924"/>
            <a:ext cx="2162436" cy="1032852"/>
          </a:xfrm>
          <a:prstGeom prst="rect">
            <a:avLst/>
          </a:prstGeom>
        </p:spPr>
      </p:pic>
    </p:spTree>
    <p:extLst>
      <p:ext uri="{BB962C8B-B14F-4D97-AF65-F5344CB8AC3E}">
        <p14:creationId xmlns:p14="http://schemas.microsoft.com/office/powerpoint/2010/main" val="3183982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a:t>INOUE VIETNAM</a:t>
            </a:r>
            <a:r>
              <a:rPr lang="ja-JP" altLang="en-US" dirty="0"/>
              <a:t> </a:t>
            </a:r>
            <a:r>
              <a:rPr lang="ja-JP" altLang="en-US" sz="4000" dirty="0"/>
              <a:t>の道のり</a:t>
            </a:r>
            <a:endParaRPr kumimoji="1" lang="ja-JP" altLang="en-US" sz="4000" dirty="0"/>
          </a:p>
        </p:txBody>
      </p:sp>
      <p:sp>
        <p:nvSpPr>
          <p:cNvPr id="3" name="コンテンツ プレースホルダー 2"/>
          <p:cNvSpPr>
            <a:spLocks noGrp="1"/>
          </p:cNvSpPr>
          <p:nvPr>
            <p:ph idx="1"/>
          </p:nvPr>
        </p:nvSpPr>
        <p:spPr>
          <a:xfrm>
            <a:off x="755576" y="1628800"/>
            <a:ext cx="8748464" cy="4896544"/>
          </a:xfrm>
        </p:spPr>
        <p:txBody>
          <a:bodyPr>
            <a:normAutofit fontScale="77500" lnSpcReduction="20000"/>
          </a:bodyPr>
          <a:lstStyle/>
          <a:p>
            <a:r>
              <a:rPr kumimoji="1" lang="en-US" altLang="ja-JP" dirty="0"/>
              <a:t>2011</a:t>
            </a:r>
            <a:r>
              <a:rPr lang="ja-JP" altLang="en-US" dirty="0"/>
              <a:t>年</a:t>
            </a:r>
            <a:r>
              <a:rPr lang="en-US" altLang="ja-JP" dirty="0"/>
              <a:t>10</a:t>
            </a:r>
            <a:r>
              <a:rPr lang="ja-JP" altLang="en-US" dirty="0"/>
              <a:t>月 大阪府工業会インドネシア視察　</a:t>
            </a:r>
            <a:endParaRPr lang="en-US" altLang="ja-JP" dirty="0"/>
          </a:p>
          <a:p>
            <a:r>
              <a:rPr lang="en-US" altLang="ja-JP" dirty="0"/>
              <a:t>2012</a:t>
            </a:r>
            <a:r>
              <a:rPr lang="ja-JP" altLang="en-US" dirty="0"/>
              <a:t>年</a:t>
            </a:r>
            <a:r>
              <a:rPr lang="en-US" altLang="ja-JP" dirty="0"/>
              <a:t>8</a:t>
            </a:r>
            <a:r>
              <a:rPr lang="ja-JP" altLang="en-US" dirty="0"/>
              <a:t>月　ベトナムを視察</a:t>
            </a:r>
            <a:endParaRPr lang="en-US" altLang="ja-JP" dirty="0"/>
          </a:p>
          <a:p>
            <a:r>
              <a:rPr kumimoji="1" lang="en-US" altLang="ja-JP" dirty="0"/>
              <a:t>2013</a:t>
            </a:r>
            <a:r>
              <a:rPr kumimoji="1" lang="ja-JP" altLang="en-US" dirty="0"/>
              <a:t>年</a:t>
            </a:r>
            <a:r>
              <a:rPr kumimoji="1" lang="en-US" altLang="ja-JP" dirty="0"/>
              <a:t>4</a:t>
            </a:r>
            <a:r>
              <a:rPr kumimoji="1" lang="ja-JP" altLang="en-US" dirty="0"/>
              <a:t>月　ベトナム進出を決定</a:t>
            </a:r>
            <a:endParaRPr kumimoji="1" lang="en-US" altLang="ja-JP" dirty="0"/>
          </a:p>
          <a:p>
            <a:r>
              <a:rPr lang="en-US" altLang="ja-JP" dirty="0"/>
              <a:t>2014</a:t>
            </a:r>
            <a:r>
              <a:rPr lang="ja-JP" altLang="en-US" dirty="0"/>
              <a:t>年</a:t>
            </a:r>
            <a:r>
              <a:rPr lang="en-US" altLang="ja-JP" dirty="0"/>
              <a:t>1</a:t>
            </a:r>
            <a:r>
              <a:rPr lang="ja-JP" altLang="en-US" dirty="0"/>
              <a:t>月　投資ライセンス取得</a:t>
            </a:r>
            <a:endParaRPr lang="en-US" altLang="ja-JP" dirty="0"/>
          </a:p>
          <a:p>
            <a:r>
              <a:rPr kumimoji="1" lang="en-US" altLang="ja-JP" dirty="0">
                <a:solidFill>
                  <a:srgbClr val="FF0000"/>
                </a:solidFill>
              </a:rPr>
              <a:t>2014</a:t>
            </a:r>
            <a:r>
              <a:rPr kumimoji="1" lang="ja-JP" altLang="en-US" dirty="0">
                <a:solidFill>
                  <a:srgbClr val="FF0000"/>
                </a:solidFill>
              </a:rPr>
              <a:t>年</a:t>
            </a:r>
            <a:r>
              <a:rPr kumimoji="1" lang="en-US" altLang="ja-JP" dirty="0">
                <a:solidFill>
                  <a:srgbClr val="FF0000"/>
                </a:solidFill>
              </a:rPr>
              <a:t>4</a:t>
            </a:r>
            <a:r>
              <a:rPr kumimoji="1" lang="ja-JP" altLang="en-US" dirty="0">
                <a:solidFill>
                  <a:srgbClr val="FF0000"/>
                </a:solidFill>
              </a:rPr>
              <a:t>月　操業開始</a:t>
            </a:r>
            <a:endParaRPr kumimoji="1" lang="en-US" altLang="ja-JP" dirty="0">
              <a:solidFill>
                <a:srgbClr val="FF0000"/>
              </a:solidFill>
            </a:endParaRPr>
          </a:p>
          <a:p>
            <a:r>
              <a:rPr lang="en-US" altLang="ja-JP" dirty="0"/>
              <a:t>2017</a:t>
            </a:r>
            <a:r>
              <a:rPr lang="ja-JP" altLang="en-US" dirty="0"/>
              <a:t>年</a:t>
            </a:r>
            <a:r>
              <a:rPr lang="en-US" altLang="ja-JP" dirty="0"/>
              <a:t>3</a:t>
            </a:r>
            <a:r>
              <a:rPr lang="ja-JP" altLang="en-US" dirty="0"/>
              <a:t>月　</a:t>
            </a:r>
            <a:r>
              <a:rPr lang="en-US" altLang="ja-JP" dirty="0"/>
              <a:t>ASME U-STAMP </a:t>
            </a:r>
            <a:r>
              <a:rPr lang="ja-JP" altLang="en-US" dirty="0"/>
              <a:t>取得</a:t>
            </a:r>
            <a:endParaRPr lang="en-US" altLang="ja-JP" dirty="0"/>
          </a:p>
          <a:p>
            <a:r>
              <a:rPr lang="en-US" altLang="ja-JP" dirty="0"/>
              <a:t>2020</a:t>
            </a:r>
            <a:r>
              <a:rPr lang="ja-JP" altLang="en-US" dirty="0"/>
              <a:t>年</a:t>
            </a:r>
            <a:r>
              <a:rPr lang="en-US" altLang="ja-JP" dirty="0"/>
              <a:t>7</a:t>
            </a:r>
            <a:r>
              <a:rPr lang="ja-JP" altLang="en-US" dirty="0"/>
              <a:t>月   </a:t>
            </a:r>
            <a:r>
              <a:rPr lang="ja-JP" altLang="en-US" dirty="0">
                <a:solidFill>
                  <a:schemeClr val="accent3">
                    <a:lumMod val="75000"/>
                  </a:schemeClr>
                </a:solidFill>
              </a:rPr>
              <a:t>経済産業省 第１回「海外サプライチェーン</a:t>
            </a:r>
            <a:endParaRPr lang="en-US" altLang="ja-JP" dirty="0">
              <a:solidFill>
                <a:schemeClr val="accent3">
                  <a:lumMod val="75000"/>
                </a:schemeClr>
              </a:solidFill>
            </a:endParaRPr>
          </a:p>
          <a:p>
            <a:pPr marL="0" indent="0">
              <a:buNone/>
            </a:pPr>
            <a:r>
              <a:rPr lang="en-US" altLang="ja-JP" dirty="0">
                <a:solidFill>
                  <a:schemeClr val="accent3">
                    <a:lumMod val="75000"/>
                  </a:schemeClr>
                </a:solidFill>
              </a:rPr>
              <a:t>		</a:t>
            </a:r>
            <a:r>
              <a:rPr lang="ja-JP" altLang="en-US" dirty="0">
                <a:solidFill>
                  <a:schemeClr val="accent3">
                    <a:lumMod val="75000"/>
                  </a:schemeClr>
                </a:solidFill>
              </a:rPr>
              <a:t>　多元化等支援事業」</a:t>
            </a:r>
            <a:r>
              <a:rPr lang="ja-JP" altLang="en-US" dirty="0"/>
              <a:t>に採択される</a:t>
            </a:r>
            <a:endParaRPr lang="en-US" altLang="ja-JP" dirty="0"/>
          </a:p>
          <a:p>
            <a:r>
              <a:rPr lang="en-US" altLang="ja-JP" dirty="0">
                <a:solidFill>
                  <a:srgbClr val="FF0000"/>
                </a:solidFill>
              </a:rPr>
              <a:t>2022</a:t>
            </a:r>
            <a:r>
              <a:rPr lang="ja-JP" altLang="en-US" dirty="0">
                <a:solidFill>
                  <a:srgbClr val="FF0000"/>
                </a:solidFill>
              </a:rPr>
              <a:t>年</a:t>
            </a:r>
            <a:r>
              <a:rPr lang="en-US" altLang="ja-JP" dirty="0">
                <a:solidFill>
                  <a:srgbClr val="FF0000"/>
                </a:solidFill>
              </a:rPr>
              <a:t>4</a:t>
            </a:r>
            <a:r>
              <a:rPr lang="ja-JP" altLang="en-US" dirty="0">
                <a:solidFill>
                  <a:srgbClr val="FF0000"/>
                </a:solidFill>
              </a:rPr>
              <a:t>月　新工場操業スタート</a:t>
            </a:r>
            <a:endParaRPr lang="en-US" altLang="ja-JP" dirty="0">
              <a:solidFill>
                <a:srgbClr val="FF0000"/>
              </a:solidFill>
            </a:endParaRPr>
          </a:p>
          <a:p>
            <a:pPr marL="0" indent="0">
              <a:buNone/>
            </a:pPr>
            <a:endParaRPr lang="en-US" altLang="ja-JP" dirty="0"/>
          </a:p>
          <a:p>
            <a:pPr marL="0" indent="0">
              <a:buNone/>
            </a:pPr>
            <a:r>
              <a:rPr lang="ja-JP" altLang="en-US" dirty="0"/>
              <a:t>　世界で最も成長するところで</a:t>
            </a:r>
            <a:endParaRPr lang="en-US" altLang="ja-JP" dirty="0"/>
          </a:p>
          <a:p>
            <a:pPr marL="0" indent="0">
              <a:buNone/>
            </a:pPr>
            <a:r>
              <a:rPr lang="ja-JP" altLang="en-US" dirty="0"/>
              <a:t>　世界に通用する会社を目指したい</a:t>
            </a:r>
            <a:endParaRPr lang="en-US" altLang="ja-JP" dirty="0"/>
          </a:p>
        </p:txBody>
      </p:sp>
      <p:pic>
        <p:nvPicPr>
          <p:cNvPr id="6" name="Picture 5">
            <a:extLst>
              <a:ext uri="{FF2B5EF4-FFF2-40B4-BE49-F238E27FC236}">
                <a16:creationId xmlns:a16="http://schemas.microsoft.com/office/drawing/2014/main" id="{50A2D3A6-059F-473B-A9D4-B7E5F100B701}"/>
              </a:ext>
            </a:extLst>
          </p:cNvPr>
          <p:cNvPicPr>
            <a:picLocks noChangeAspect="1"/>
          </p:cNvPicPr>
          <p:nvPr/>
        </p:nvPicPr>
        <p:blipFill>
          <a:blip r:embed="rId2"/>
          <a:stretch>
            <a:fillRect/>
          </a:stretch>
        </p:blipFill>
        <p:spPr>
          <a:xfrm>
            <a:off x="251520" y="565371"/>
            <a:ext cx="1321894" cy="631381"/>
          </a:xfrm>
          <a:prstGeom prst="rect">
            <a:avLst/>
          </a:prstGeom>
        </p:spPr>
      </p:pic>
    </p:spTree>
    <p:extLst>
      <p:ext uri="{BB962C8B-B14F-4D97-AF65-F5344CB8AC3E}">
        <p14:creationId xmlns:p14="http://schemas.microsoft.com/office/powerpoint/2010/main" val="2654099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1958" y="0"/>
            <a:ext cx="8229600" cy="1143000"/>
          </a:xfrm>
        </p:spPr>
        <p:txBody>
          <a:bodyPr>
            <a:normAutofit/>
          </a:bodyPr>
          <a:lstStyle/>
          <a:p>
            <a:r>
              <a:rPr lang="ja-JP" altLang="en-US" sz="3200" dirty="0"/>
              <a:t>創業は日系企業向けレンタル工場</a:t>
            </a:r>
            <a:endParaRPr kumimoji="1" lang="ja-JP" altLang="en-US" sz="3200" dirty="0"/>
          </a:p>
        </p:txBody>
      </p:sp>
      <p:pic>
        <p:nvPicPr>
          <p:cNvPr id="8" name="Picture 3" descr="C:\Users\hiroshi inoue\Pictures\マイフォト\2014-05-16\DSC00295.JPG">
            <a:extLst>
              <a:ext uri="{FF2B5EF4-FFF2-40B4-BE49-F238E27FC236}">
                <a16:creationId xmlns:a16="http://schemas.microsoft.com/office/drawing/2014/main" id="{B4741727-4859-B251-C0E7-E09F00CC0C7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119" t="19672" r="13270" b="23371"/>
          <a:stretch/>
        </p:blipFill>
        <p:spPr bwMode="auto">
          <a:xfrm rot="5400000">
            <a:off x="5142033" y="2507487"/>
            <a:ext cx="4549454" cy="250404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descr="C:\Users\hiroshi inoue\Pictures\マイフォト\2014-05-16\DSC00300.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257452" y="1109706"/>
            <a:ext cx="5180259" cy="388519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G:\海外20140510\会社案内\写真\工場２.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06290" y="4174365"/>
            <a:ext cx="3528392" cy="264629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F79DB12B-3E25-43D4-99DE-92091B7C5267}"/>
              </a:ext>
            </a:extLst>
          </p:cNvPr>
          <p:cNvPicPr>
            <a:picLocks noChangeAspect="1"/>
          </p:cNvPicPr>
          <p:nvPr/>
        </p:nvPicPr>
        <p:blipFill>
          <a:blip r:embed="rId5"/>
          <a:stretch>
            <a:fillRect/>
          </a:stretch>
        </p:blipFill>
        <p:spPr>
          <a:xfrm>
            <a:off x="179512" y="262602"/>
            <a:ext cx="1472654" cy="703389"/>
          </a:xfrm>
          <a:prstGeom prst="rect">
            <a:avLst/>
          </a:prstGeom>
        </p:spPr>
      </p:pic>
      <p:pic>
        <p:nvPicPr>
          <p:cNvPr id="10" name="Picture 9">
            <a:extLst>
              <a:ext uri="{FF2B5EF4-FFF2-40B4-BE49-F238E27FC236}">
                <a16:creationId xmlns:a16="http://schemas.microsoft.com/office/drawing/2014/main" id="{ECD9F4E6-79D9-4547-AA2F-30458D583BF0}"/>
              </a:ext>
            </a:extLst>
          </p:cNvPr>
          <p:cNvPicPr>
            <a:picLocks noChangeAspect="1"/>
          </p:cNvPicPr>
          <p:nvPr/>
        </p:nvPicPr>
        <p:blipFill>
          <a:blip r:embed="rId5"/>
          <a:stretch>
            <a:fillRect/>
          </a:stretch>
        </p:blipFill>
        <p:spPr>
          <a:xfrm>
            <a:off x="6948264" y="6051820"/>
            <a:ext cx="1384944" cy="661496"/>
          </a:xfrm>
          <a:prstGeom prst="rect">
            <a:avLst/>
          </a:prstGeom>
        </p:spPr>
      </p:pic>
    </p:spTree>
    <p:extLst>
      <p:ext uri="{BB962C8B-B14F-4D97-AF65-F5344CB8AC3E}">
        <p14:creationId xmlns:p14="http://schemas.microsoft.com/office/powerpoint/2010/main" val="2618048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86B1C67-AF9D-445A-BA7C-6D7CE1B34067}"/>
              </a:ext>
            </a:extLst>
          </p:cNvPr>
          <p:cNvSpPr>
            <a:spLocks noGrp="1"/>
          </p:cNvSpPr>
          <p:nvPr>
            <p:ph type="title"/>
          </p:nvPr>
        </p:nvSpPr>
        <p:spPr/>
        <p:txBody>
          <a:bodyPr>
            <a:normAutofit/>
          </a:bodyPr>
          <a:lstStyle/>
          <a:p>
            <a:r>
              <a:rPr lang="en-US" altLang="ja-JP" sz="4000" dirty="0"/>
              <a:t>2022</a:t>
            </a:r>
            <a:r>
              <a:rPr lang="ja-JP" altLang="en-US" sz="4000" dirty="0"/>
              <a:t>年</a:t>
            </a:r>
            <a:r>
              <a:rPr lang="en-US" altLang="ja-JP" sz="4000" dirty="0"/>
              <a:t>4</a:t>
            </a:r>
            <a:r>
              <a:rPr lang="ja-JP" altLang="en-US" sz="4000" dirty="0"/>
              <a:t>月　新工場スタート</a:t>
            </a:r>
            <a:endParaRPr kumimoji="1" lang="ja-JP" altLang="en-US" sz="4000" dirty="0"/>
          </a:p>
        </p:txBody>
      </p:sp>
      <p:sp>
        <p:nvSpPr>
          <p:cNvPr id="3" name="コンテンツ プレースホルダー 2">
            <a:extLst>
              <a:ext uri="{FF2B5EF4-FFF2-40B4-BE49-F238E27FC236}">
                <a16:creationId xmlns:a16="http://schemas.microsoft.com/office/drawing/2014/main" id="{93E31EA5-2FE7-4D51-BBF2-4EB731014BB6}"/>
              </a:ext>
            </a:extLst>
          </p:cNvPr>
          <p:cNvSpPr>
            <a:spLocks noGrp="1"/>
          </p:cNvSpPr>
          <p:nvPr>
            <p:ph idx="1"/>
          </p:nvPr>
        </p:nvSpPr>
        <p:spPr>
          <a:xfrm>
            <a:off x="457200" y="1268760"/>
            <a:ext cx="8229600" cy="4525963"/>
          </a:xfrm>
        </p:spPr>
        <p:txBody>
          <a:bodyPr>
            <a:normAutofit/>
          </a:bodyPr>
          <a:lstStyle/>
          <a:p>
            <a:pPr marL="0" indent="0">
              <a:buNone/>
            </a:pPr>
            <a:r>
              <a:rPr kumimoji="1" lang="ja-JP" altLang="en-US" sz="2800" dirty="0"/>
              <a:t>現在と同じ　ニョンチャック</a:t>
            </a:r>
            <a:r>
              <a:rPr kumimoji="1" lang="en-US" altLang="ja-JP" sz="2800" dirty="0"/>
              <a:t>Ⅲ</a:t>
            </a:r>
            <a:r>
              <a:rPr kumimoji="1" lang="ja-JP" altLang="en-US" sz="2800" dirty="0"/>
              <a:t>工業団地内</a:t>
            </a:r>
            <a:endParaRPr kumimoji="1" lang="en-US" altLang="ja-JP" sz="2800" dirty="0"/>
          </a:p>
          <a:p>
            <a:pPr marL="0" indent="0">
              <a:buNone/>
            </a:pPr>
            <a:r>
              <a:rPr lang="ja-JP" altLang="en-US" sz="2800" dirty="0">
                <a:solidFill>
                  <a:srgbClr val="FF0000"/>
                </a:solidFill>
              </a:rPr>
              <a:t>敷地面積　１４，０００ ㎡ </a:t>
            </a:r>
            <a:endParaRPr lang="en-US" altLang="ja-JP" sz="2800" dirty="0">
              <a:solidFill>
                <a:srgbClr val="FF0000"/>
              </a:solidFill>
            </a:endParaRPr>
          </a:p>
          <a:p>
            <a:pPr marL="0" indent="0">
              <a:buNone/>
            </a:pPr>
            <a:r>
              <a:rPr lang="ja-JP" altLang="en-US" sz="2800" dirty="0">
                <a:solidFill>
                  <a:srgbClr val="FF0000"/>
                </a:solidFill>
              </a:rPr>
              <a:t>設備も大幅に増強</a:t>
            </a:r>
            <a:r>
              <a:rPr lang="ja-JP" altLang="en-US" sz="2800" dirty="0"/>
              <a:t>　</a:t>
            </a:r>
            <a:endParaRPr lang="en-US" altLang="ja-JP" sz="2800" dirty="0"/>
          </a:p>
        </p:txBody>
      </p:sp>
      <p:sp>
        <p:nvSpPr>
          <p:cNvPr id="4" name="テキスト ボックス 3">
            <a:extLst>
              <a:ext uri="{FF2B5EF4-FFF2-40B4-BE49-F238E27FC236}">
                <a16:creationId xmlns:a16="http://schemas.microsoft.com/office/drawing/2014/main" id="{1A8306E1-4499-4630-A561-675612E070BC}"/>
              </a:ext>
            </a:extLst>
          </p:cNvPr>
          <p:cNvSpPr txBox="1"/>
          <p:nvPr/>
        </p:nvSpPr>
        <p:spPr>
          <a:xfrm>
            <a:off x="4499992" y="2088594"/>
            <a:ext cx="4356992" cy="646331"/>
          </a:xfrm>
          <a:prstGeom prst="rect">
            <a:avLst/>
          </a:prstGeom>
          <a:solidFill>
            <a:schemeClr val="accent2">
              <a:lumMod val="40000"/>
              <a:lumOff val="60000"/>
            </a:schemeClr>
          </a:solidFill>
        </p:spPr>
        <p:txBody>
          <a:bodyPr wrap="square" rtlCol="0">
            <a:spAutoFit/>
          </a:bodyPr>
          <a:lstStyle/>
          <a:p>
            <a:r>
              <a:rPr lang="ja-JP" altLang="en-US" dirty="0"/>
              <a:t> 経済産業省 第１回「海外サプライチェーン多元化等支援事業」に採択されました！！</a:t>
            </a:r>
            <a:endParaRPr kumimoji="1" lang="ja-JP" altLang="en-US" dirty="0"/>
          </a:p>
        </p:txBody>
      </p:sp>
      <p:pic>
        <p:nvPicPr>
          <p:cNvPr id="11" name="図 10">
            <a:extLst>
              <a:ext uri="{FF2B5EF4-FFF2-40B4-BE49-F238E27FC236}">
                <a16:creationId xmlns:a16="http://schemas.microsoft.com/office/drawing/2014/main" id="{D73A388F-9ABA-2616-3A54-4B3FD9EA21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2876928"/>
            <a:ext cx="8174758" cy="3737629"/>
          </a:xfrm>
          <a:prstGeom prst="rect">
            <a:avLst/>
          </a:prstGeom>
        </p:spPr>
      </p:pic>
      <p:graphicFrame>
        <p:nvGraphicFramePr>
          <p:cNvPr id="6" name="オブジェクト 3">
            <a:extLst>
              <a:ext uri="{FF2B5EF4-FFF2-40B4-BE49-F238E27FC236}">
                <a16:creationId xmlns:a16="http://schemas.microsoft.com/office/drawing/2014/main" id="{D57E8CFD-DF57-48D1-A053-C28EE874DE5E}"/>
              </a:ext>
            </a:extLst>
          </p:cNvPr>
          <p:cNvGraphicFramePr>
            <a:graphicFrameLocks noChangeAspect="1"/>
          </p:cNvGraphicFramePr>
          <p:nvPr>
            <p:extLst>
              <p:ext uri="{D42A27DB-BD31-4B8C-83A1-F6EECF244321}">
                <p14:modId xmlns:p14="http://schemas.microsoft.com/office/powerpoint/2010/main" val="1353248893"/>
              </p:ext>
            </p:extLst>
          </p:nvPr>
        </p:nvGraphicFramePr>
        <p:xfrm>
          <a:off x="251520" y="243443"/>
          <a:ext cx="1140464" cy="546429"/>
        </p:xfrm>
        <a:graphic>
          <a:graphicData uri="http://schemas.openxmlformats.org/presentationml/2006/ole">
            <mc:AlternateContent xmlns:mc="http://schemas.openxmlformats.org/markup-compatibility/2006">
              <mc:Choice xmlns:v="urn:schemas-microsoft-com:vml" Requires="v">
                <p:oleObj spid="_x0000_s2051" name="Acrobat Document" r:id="rId4" imgW="6619760" imgH="3171720" progId="AcroExch.Document.11">
                  <p:embed/>
                </p:oleObj>
              </mc:Choice>
              <mc:Fallback>
                <p:oleObj name="Acrobat Document" r:id="rId4" imgW="6619760" imgH="3171720" progId="AcroExch.Document.11">
                  <p:embed/>
                  <p:pic>
                    <p:nvPicPr>
                      <p:cNvPr id="9" name="オブジェクト 3">
                        <a:extLst>
                          <a:ext uri="{FF2B5EF4-FFF2-40B4-BE49-F238E27FC236}">
                            <a16:creationId xmlns:a16="http://schemas.microsoft.com/office/drawing/2014/main" id="{411752D6-1359-4FBA-8C31-F056B1CE387D}"/>
                          </a:ext>
                        </a:extLst>
                      </p:cNvPr>
                      <p:cNvPicPr/>
                      <p:nvPr/>
                    </p:nvPicPr>
                    <p:blipFill>
                      <a:blip r:embed="rId5"/>
                      <a:stretch>
                        <a:fillRect/>
                      </a:stretch>
                    </p:blipFill>
                    <p:spPr>
                      <a:xfrm>
                        <a:off x="251520" y="243443"/>
                        <a:ext cx="1140464" cy="546429"/>
                      </a:xfrm>
                      <a:prstGeom prst="rect">
                        <a:avLst/>
                      </a:prstGeom>
                    </p:spPr>
                  </p:pic>
                </p:oleObj>
              </mc:Fallback>
            </mc:AlternateContent>
          </a:graphicData>
        </a:graphic>
      </p:graphicFrame>
    </p:spTree>
    <p:extLst>
      <p:ext uri="{BB962C8B-B14F-4D97-AF65-F5344CB8AC3E}">
        <p14:creationId xmlns:p14="http://schemas.microsoft.com/office/powerpoint/2010/main" val="307984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EA1F71-B0F3-0634-5C70-2160252CAB1B}"/>
              </a:ext>
            </a:extLst>
          </p:cNvPr>
          <p:cNvSpPr>
            <a:spLocks noGrp="1"/>
          </p:cNvSpPr>
          <p:nvPr>
            <p:ph type="title"/>
          </p:nvPr>
        </p:nvSpPr>
        <p:spPr>
          <a:xfrm>
            <a:off x="2180753" y="2492896"/>
            <a:ext cx="1872208" cy="1143000"/>
          </a:xfrm>
        </p:spPr>
        <p:txBody>
          <a:bodyPr>
            <a:noAutofit/>
          </a:bodyPr>
          <a:lstStyle/>
          <a:p>
            <a:r>
              <a:rPr lang="ja-JP" altLang="en-US" sz="2000" dirty="0"/>
              <a:t>工場ツアーの　</a:t>
            </a:r>
            <a:br>
              <a:rPr lang="en-US" altLang="ja-JP" sz="2000" dirty="0"/>
            </a:br>
            <a:r>
              <a:rPr lang="ja-JP" altLang="en-US" sz="2000" dirty="0"/>
              <a:t>動画です！</a:t>
            </a:r>
            <a:br>
              <a:rPr lang="en-US" altLang="ja-JP" sz="2000" dirty="0"/>
            </a:br>
            <a:endParaRPr kumimoji="1" lang="ja-JP" altLang="en-US" sz="2000" dirty="0"/>
          </a:p>
        </p:txBody>
      </p:sp>
      <p:pic>
        <p:nvPicPr>
          <p:cNvPr id="5" name="コンテンツ プレースホルダー 4" descr="QR コード&#10;&#10;AI によって生成されたコンテンツは間違っている可能性があります。">
            <a:extLst>
              <a:ext uri="{FF2B5EF4-FFF2-40B4-BE49-F238E27FC236}">
                <a16:creationId xmlns:a16="http://schemas.microsoft.com/office/drawing/2014/main" id="{4A1D1727-A4B2-4155-D609-2470234846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79712" y="3161527"/>
            <a:ext cx="2073249" cy="2073249"/>
          </a:xfrm>
        </p:spPr>
      </p:pic>
      <p:pic>
        <p:nvPicPr>
          <p:cNvPr id="6" name="図 5" descr="QR コード&#10;&#10;AI 生成コンテンツは誤りを含む可能性があります。">
            <a:extLst>
              <a:ext uri="{FF2B5EF4-FFF2-40B4-BE49-F238E27FC236}">
                <a16:creationId xmlns:a16="http://schemas.microsoft.com/office/drawing/2014/main" id="{15D4C374-ABE2-079C-96DE-083BD67356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62786" y="3284983"/>
            <a:ext cx="1897446" cy="1897446"/>
          </a:xfrm>
          <a:prstGeom prst="rect">
            <a:avLst/>
          </a:prstGeom>
        </p:spPr>
      </p:pic>
      <p:sp>
        <p:nvSpPr>
          <p:cNvPr id="7" name="タイトル 1">
            <a:extLst>
              <a:ext uri="{FF2B5EF4-FFF2-40B4-BE49-F238E27FC236}">
                <a16:creationId xmlns:a16="http://schemas.microsoft.com/office/drawing/2014/main" id="{C6ADE95A-4270-B6D7-2861-35F8DB805EB8}"/>
              </a:ext>
            </a:extLst>
          </p:cNvPr>
          <p:cNvSpPr txBox="1">
            <a:spLocks/>
          </p:cNvSpPr>
          <p:nvPr/>
        </p:nvSpPr>
        <p:spPr>
          <a:xfrm>
            <a:off x="4355976" y="2204864"/>
            <a:ext cx="1872208"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1" lang="ja-JP" altLang="en-US" sz="2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j-cs"/>
            </a:endParaRPr>
          </a:p>
        </p:txBody>
      </p:sp>
      <p:sp>
        <p:nvSpPr>
          <p:cNvPr id="8" name="タイトル 1">
            <a:extLst>
              <a:ext uri="{FF2B5EF4-FFF2-40B4-BE49-F238E27FC236}">
                <a16:creationId xmlns:a16="http://schemas.microsoft.com/office/drawing/2014/main" id="{5BC72192-EEF1-EF7C-6303-7066B4E63C72}"/>
              </a:ext>
            </a:extLst>
          </p:cNvPr>
          <p:cNvSpPr txBox="1">
            <a:spLocks/>
          </p:cNvSpPr>
          <p:nvPr/>
        </p:nvSpPr>
        <p:spPr>
          <a:xfrm>
            <a:off x="4846502" y="2414755"/>
            <a:ext cx="1813729"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j-cs"/>
              </a:rPr>
              <a:t>医薬品コンテナ生産ラインの動画です！</a:t>
            </a:r>
            <a:br>
              <a:rPr kumimoji="1" lang="en-US" altLang="ja-JP" sz="14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j-cs"/>
              </a:rPr>
            </a:br>
            <a:endParaRPr kumimoji="1" lang="ja-JP" altLang="en-US" sz="14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j-cs"/>
            </a:endParaRPr>
          </a:p>
        </p:txBody>
      </p:sp>
      <p:graphicFrame>
        <p:nvGraphicFramePr>
          <p:cNvPr id="9" name="オブジェクト 3">
            <a:extLst>
              <a:ext uri="{FF2B5EF4-FFF2-40B4-BE49-F238E27FC236}">
                <a16:creationId xmlns:a16="http://schemas.microsoft.com/office/drawing/2014/main" id="{665EB675-C683-4296-9B3B-107646C46301}"/>
              </a:ext>
            </a:extLst>
          </p:cNvPr>
          <p:cNvGraphicFramePr>
            <a:graphicFrameLocks noChangeAspect="1"/>
          </p:cNvGraphicFramePr>
          <p:nvPr/>
        </p:nvGraphicFramePr>
        <p:xfrm>
          <a:off x="395536" y="332656"/>
          <a:ext cx="1368425" cy="654050"/>
        </p:xfrm>
        <a:graphic>
          <a:graphicData uri="http://schemas.openxmlformats.org/presentationml/2006/ole">
            <mc:AlternateContent xmlns:mc="http://schemas.openxmlformats.org/markup-compatibility/2006">
              <mc:Choice xmlns:v="urn:schemas-microsoft-com:vml" Requires="v">
                <p:oleObj spid="_x0000_s3075" name="Acrobat Document" r:id="rId5" imgW="6619760" imgH="3171720" progId="AcroExch.Document.11">
                  <p:embed/>
                </p:oleObj>
              </mc:Choice>
              <mc:Fallback>
                <p:oleObj name="Acrobat Document" r:id="rId5" imgW="6619760" imgH="3171720" progId="AcroExch.Document.11">
                  <p:embed/>
                  <p:pic>
                    <p:nvPicPr>
                      <p:cNvPr id="9" name="オブジェクト 3">
                        <a:extLst>
                          <a:ext uri="{FF2B5EF4-FFF2-40B4-BE49-F238E27FC236}">
                            <a16:creationId xmlns:a16="http://schemas.microsoft.com/office/drawing/2014/main" id="{665EB675-C683-4296-9B3B-107646C46301}"/>
                          </a:ext>
                        </a:extLst>
                      </p:cNvPr>
                      <p:cNvPicPr/>
                      <p:nvPr/>
                    </p:nvPicPr>
                    <p:blipFill>
                      <a:blip r:embed="rId6"/>
                      <a:stretch>
                        <a:fillRect/>
                      </a:stretch>
                    </p:blipFill>
                    <p:spPr>
                      <a:xfrm>
                        <a:off x="395536" y="332656"/>
                        <a:ext cx="1368425" cy="654050"/>
                      </a:xfrm>
                      <a:prstGeom prst="rect">
                        <a:avLst/>
                      </a:prstGeom>
                    </p:spPr>
                  </p:pic>
                </p:oleObj>
              </mc:Fallback>
            </mc:AlternateContent>
          </a:graphicData>
        </a:graphic>
      </p:graphicFrame>
    </p:spTree>
    <p:extLst>
      <p:ext uri="{BB962C8B-B14F-4D97-AF65-F5344CB8AC3E}">
        <p14:creationId xmlns:p14="http://schemas.microsoft.com/office/powerpoint/2010/main" val="3793312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descr="屋外, 建物, 人, 民衆 が含まれている画像&#10;&#10;自動的に生成された説明">
            <a:extLst>
              <a:ext uri="{FF2B5EF4-FFF2-40B4-BE49-F238E27FC236}">
                <a16:creationId xmlns:a16="http://schemas.microsoft.com/office/drawing/2014/main" id="{5B99D795-8F5A-CF8E-6B02-5F3F4D50A78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713" b="9302"/>
          <a:stretch/>
        </p:blipFill>
        <p:spPr>
          <a:xfrm>
            <a:off x="53498" y="980728"/>
            <a:ext cx="9037004" cy="5616624"/>
          </a:xfrm>
          <a:prstGeom prst="rect">
            <a:avLst/>
          </a:prstGeom>
        </p:spPr>
      </p:pic>
      <p:pic>
        <p:nvPicPr>
          <p:cNvPr id="4" name="Picture 3">
            <a:extLst>
              <a:ext uri="{FF2B5EF4-FFF2-40B4-BE49-F238E27FC236}">
                <a16:creationId xmlns:a16="http://schemas.microsoft.com/office/drawing/2014/main" id="{BC044FB5-4102-43D5-AAC0-67C1F2B15239}"/>
              </a:ext>
            </a:extLst>
          </p:cNvPr>
          <p:cNvPicPr>
            <a:picLocks noChangeAspect="1"/>
          </p:cNvPicPr>
          <p:nvPr/>
        </p:nvPicPr>
        <p:blipFill>
          <a:blip r:embed="rId3"/>
          <a:stretch>
            <a:fillRect/>
          </a:stretch>
        </p:blipFill>
        <p:spPr>
          <a:xfrm>
            <a:off x="179512" y="134566"/>
            <a:ext cx="1656184" cy="791048"/>
          </a:xfrm>
          <a:prstGeom prst="rect">
            <a:avLst/>
          </a:prstGeom>
        </p:spPr>
      </p:pic>
    </p:spTree>
    <p:extLst>
      <p:ext uri="{BB962C8B-B14F-4D97-AF65-F5344CB8AC3E}">
        <p14:creationId xmlns:p14="http://schemas.microsoft.com/office/powerpoint/2010/main" val="1311378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ABEABA3-268A-A9F9-852D-F51AE028F6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732" y="1688082"/>
            <a:ext cx="8095160" cy="5169918"/>
          </a:xfrm>
          <a:prstGeom prst="rect">
            <a:avLst/>
          </a:prstGeom>
        </p:spPr>
      </p:pic>
      <p:sp>
        <p:nvSpPr>
          <p:cNvPr id="5" name="タイトル 4">
            <a:extLst>
              <a:ext uri="{FF2B5EF4-FFF2-40B4-BE49-F238E27FC236}">
                <a16:creationId xmlns:a16="http://schemas.microsoft.com/office/drawing/2014/main" id="{912BBD0A-2D65-CC3E-428F-2C71DCAA91BD}"/>
              </a:ext>
            </a:extLst>
          </p:cNvPr>
          <p:cNvSpPr>
            <a:spLocks noGrp="1"/>
          </p:cNvSpPr>
          <p:nvPr>
            <p:ph type="title"/>
          </p:nvPr>
        </p:nvSpPr>
        <p:spPr>
          <a:xfrm>
            <a:off x="457200" y="274638"/>
            <a:ext cx="8229600" cy="994122"/>
          </a:xfrm>
        </p:spPr>
        <p:txBody>
          <a:bodyPr/>
          <a:lstStyle/>
          <a:p>
            <a:r>
              <a:rPr lang="ja-JP" altLang="en-US" dirty="0"/>
              <a:t>新工場レイアウト</a:t>
            </a:r>
          </a:p>
        </p:txBody>
      </p:sp>
      <p:sp>
        <p:nvSpPr>
          <p:cNvPr id="2" name="吹き出し: 四角形 1">
            <a:extLst>
              <a:ext uri="{FF2B5EF4-FFF2-40B4-BE49-F238E27FC236}">
                <a16:creationId xmlns:a16="http://schemas.microsoft.com/office/drawing/2014/main" id="{9DCDFDC0-ED9E-78DE-DD68-8B0650920C9B}"/>
              </a:ext>
            </a:extLst>
          </p:cNvPr>
          <p:cNvSpPr/>
          <p:nvPr/>
        </p:nvSpPr>
        <p:spPr>
          <a:xfrm>
            <a:off x="7381860" y="945453"/>
            <a:ext cx="1304939" cy="994122"/>
          </a:xfrm>
          <a:prstGeom prst="wedgeRectCallout">
            <a:avLst>
              <a:gd name="adj1" fmla="val -50521"/>
              <a:gd name="adj2" fmla="val 160364"/>
            </a:avLst>
          </a:prstGeom>
          <a:ln>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b="1" dirty="0">
                <a:solidFill>
                  <a:srgbClr val="FF0000"/>
                </a:solidFill>
              </a:rPr>
              <a:t>将来用地 </a:t>
            </a:r>
            <a:endParaRPr kumimoji="1" lang="en-US" altLang="ja-JP" b="1" dirty="0">
              <a:solidFill>
                <a:srgbClr val="FF0000"/>
              </a:solidFill>
            </a:endParaRPr>
          </a:p>
          <a:p>
            <a:pPr algn="ctr"/>
            <a:r>
              <a:rPr kumimoji="1" lang="ja-JP" altLang="en-US" b="1" dirty="0">
                <a:solidFill>
                  <a:srgbClr val="FF0000"/>
                </a:solidFill>
              </a:rPr>
              <a:t>約</a:t>
            </a:r>
            <a:r>
              <a:rPr kumimoji="1" lang="en-US" altLang="ja-JP" b="1" dirty="0">
                <a:solidFill>
                  <a:srgbClr val="FF0000"/>
                </a:solidFill>
              </a:rPr>
              <a:t>6800</a:t>
            </a:r>
            <a:r>
              <a:rPr kumimoji="1" lang="ja-JP" altLang="en-US" b="1" dirty="0">
                <a:solidFill>
                  <a:srgbClr val="FF0000"/>
                </a:solidFill>
              </a:rPr>
              <a:t>㎡</a:t>
            </a:r>
            <a:endParaRPr kumimoji="1" lang="ja-JP" altLang="en-US" sz="1400" b="1" dirty="0">
              <a:solidFill>
                <a:srgbClr val="FF0000"/>
              </a:solidFill>
            </a:endParaRPr>
          </a:p>
        </p:txBody>
      </p:sp>
      <p:sp>
        <p:nvSpPr>
          <p:cNvPr id="6" name="コンテンツ プレースホルダー 2">
            <a:extLst>
              <a:ext uri="{FF2B5EF4-FFF2-40B4-BE49-F238E27FC236}">
                <a16:creationId xmlns:a16="http://schemas.microsoft.com/office/drawing/2014/main" id="{04BF5C3C-C048-16D0-A47C-D1C3E2F76EE3}"/>
              </a:ext>
            </a:extLst>
          </p:cNvPr>
          <p:cNvSpPr txBox="1">
            <a:spLocks/>
          </p:cNvSpPr>
          <p:nvPr/>
        </p:nvSpPr>
        <p:spPr>
          <a:xfrm>
            <a:off x="395536" y="1124744"/>
            <a:ext cx="2952327" cy="1224136"/>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Arial" panose="020B0604020202020204" pitchFamily="34" charset="0"/>
              <a:buNone/>
            </a:pPr>
            <a:r>
              <a:rPr lang="ja-JP" altLang="en-US" sz="2400" dirty="0"/>
              <a:t>工場面積　３０００㎡　　</a:t>
            </a:r>
            <a:endParaRPr lang="en-US" altLang="ja-JP" sz="2400" dirty="0"/>
          </a:p>
          <a:p>
            <a:pPr marL="0" indent="0">
              <a:buFont typeface="Arial" panose="020B0604020202020204" pitchFamily="34" charset="0"/>
              <a:buNone/>
            </a:pPr>
            <a:endParaRPr lang="en-US" altLang="ja-JP" sz="2400" dirty="0"/>
          </a:p>
          <a:p>
            <a:pPr marL="0" indent="0">
              <a:buFont typeface="Arial" panose="020B0604020202020204" pitchFamily="34" charset="0"/>
              <a:buNone/>
            </a:pPr>
            <a:endParaRPr lang="en-US" altLang="ja-JP" sz="2400" dirty="0"/>
          </a:p>
          <a:p>
            <a:pPr marL="0" indent="0">
              <a:buFont typeface="Arial" panose="020B0604020202020204" pitchFamily="34" charset="0"/>
              <a:buNone/>
            </a:pPr>
            <a:endParaRPr lang="en-US" altLang="ja-JP" sz="2400" dirty="0"/>
          </a:p>
        </p:txBody>
      </p:sp>
      <p:pic>
        <p:nvPicPr>
          <p:cNvPr id="7" name="Picture 6">
            <a:extLst>
              <a:ext uri="{FF2B5EF4-FFF2-40B4-BE49-F238E27FC236}">
                <a16:creationId xmlns:a16="http://schemas.microsoft.com/office/drawing/2014/main" id="{75EE8069-89E1-4D8A-BA25-E81425BCA4D8}"/>
              </a:ext>
            </a:extLst>
          </p:cNvPr>
          <p:cNvPicPr>
            <a:picLocks noChangeAspect="1"/>
          </p:cNvPicPr>
          <p:nvPr/>
        </p:nvPicPr>
        <p:blipFill>
          <a:blip r:embed="rId3"/>
          <a:stretch>
            <a:fillRect/>
          </a:stretch>
        </p:blipFill>
        <p:spPr>
          <a:xfrm>
            <a:off x="457199" y="274638"/>
            <a:ext cx="1579992" cy="754657"/>
          </a:xfrm>
          <a:prstGeom prst="rect">
            <a:avLst/>
          </a:prstGeom>
        </p:spPr>
      </p:pic>
    </p:spTree>
    <p:extLst>
      <p:ext uri="{BB962C8B-B14F-4D97-AF65-F5344CB8AC3E}">
        <p14:creationId xmlns:p14="http://schemas.microsoft.com/office/powerpoint/2010/main" val="819585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7FF1C83-7F6F-5126-345E-14877B3D5CFA}"/>
              </a:ext>
            </a:extLst>
          </p:cNvPr>
          <p:cNvSpPr>
            <a:spLocks noGrp="1"/>
          </p:cNvSpPr>
          <p:nvPr>
            <p:ph type="title"/>
          </p:nvPr>
        </p:nvSpPr>
        <p:spPr>
          <a:xfrm>
            <a:off x="502786" y="274638"/>
            <a:ext cx="8229600" cy="850106"/>
          </a:xfrm>
        </p:spPr>
        <p:txBody>
          <a:bodyPr>
            <a:normAutofit/>
          </a:bodyPr>
          <a:lstStyle/>
          <a:p>
            <a:r>
              <a:rPr kumimoji="1" lang="ja-JP" altLang="en-US" dirty="0"/>
              <a:t>工場設備</a:t>
            </a:r>
          </a:p>
        </p:txBody>
      </p:sp>
      <p:pic>
        <p:nvPicPr>
          <p:cNvPr id="4" name="図 3">
            <a:extLst>
              <a:ext uri="{FF2B5EF4-FFF2-40B4-BE49-F238E27FC236}">
                <a16:creationId xmlns:a16="http://schemas.microsoft.com/office/drawing/2014/main" id="{D9C0D9A3-E32F-5470-E536-12EF7C8191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8335" y="2780958"/>
            <a:ext cx="5364945" cy="3802404"/>
          </a:xfrm>
          <a:prstGeom prst="rect">
            <a:avLst/>
          </a:prstGeom>
        </p:spPr>
      </p:pic>
      <p:sp>
        <p:nvSpPr>
          <p:cNvPr id="6" name="タイトル 1">
            <a:extLst>
              <a:ext uri="{FF2B5EF4-FFF2-40B4-BE49-F238E27FC236}">
                <a16:creationId xmlns:a16="http://schemas.microsoft.com/office/drawing/2014/main" id="{C64B7994-0B81-3D88-7C8C-2F83F3051823}"/>
              </a:ext>
            </a:extLst>
          </p:cNvPr>
          <p:cNvSpPr txBox="1">
            <a:spLocks/>
          </p:cNvSpPr>
          <p:nvPr/>
        </p:nvSpPr>
        <p:spPr>
          <a:xfrm>
            <a:off x="230720" y="1092184"/>
            <a:ext cx="4069214" cy="291612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en-US" altLang="ja-JP" sz="3200" dirty="0"/>
              <a:t>20</a:t>
            </a:r>
            <a:r>
              <a:rPr lang="ja-JP" altLang="en-US" sz="3200" dirty="0"/>
              <a:t>トンクレーン ｘ</a:t>
            </a:r>
            <a:r>
              <a:rPr lang="en-US" altLang="ja-JP" sz="3200" dirty="0"/>
              <a:t>2</a:t>
            </a:r>
            <a:r>
              <a:rPr lang="ja-JP" altLang="en-US" sz="3200" dirty="0"/>
              <a:t>機</a:t>
            </a:r>
            <a:endParaRPr lang="en-US" altLang="ja-JP" sz="3200" dirty="0"/>
          </a:p>
          <a:p>
            <a:pPr algn="l"/>
            <a:endParaRPr lang="en-US" altLang="ja-JP" sz="1050" dirty="0"/>
          </a:p>
          <a:p>
            <a:pPr algn="l"/>
            <a:r>
              <a:rPr lang="en-US" altLang="ja-JP" sz="3200" dirty="0"/>
              <a:t>5</a:t>
            </a:r>
            <a:r>
              <a:rPr lang="ja-JP" altLang="en-US" sz="3200" dirty="0"/>
              <a:t>トンクレーン ｘ</a:t>
            </a:r>
            <a:r>
              <a:rPr lang="en-US" altLang="ja-JP" sz="3200" dirty="0"/>
              <a:t>2</a:t>
            </a:r>
            <a:r>
              <a:rPr lang="ja-JP" altLang="en-US" sz="3200" dirty="0"/>
              <a:t>機</a:t>
            </a:r>
            <a:endParaRPr lang="en-US" altLang="ja-JP" sz="3200" dirty="0"/>
          </a:p>
          <a:p>
            <a:pPr algn="l"/>
            <a:endParaRPr lang="en-US" altLang="ja-JP" sz="1100" dirty="0"/>
          </a:p>
          <a:p>
            <a:pPr algn="l"/>
            <a:r>
              <a:rPr lang="en-US" altLang="ja-JP" sz="3200" dirty="0"/>
              <a:t>2</a:t>
            </a:r>
            <a:r>
              <a:rPr lang="ja-JP" altLang="en-US" sz="3200" dirty="0"/>
              <a:t>トンクレーン ｘ</a:t>
            </a:r>
            <a:r>
              <a:rPr lang="en-US" altLang="ja-JP" sz="3200" dirty="0"/>
              <a:t>1</a:t>
            </a:r>
            <a:r>
              <a:rPr lang="ja-JP" altLang="en-US" sz="3200" dirty="0"/>
              <a:t>機</a:t>
            </a:r>
            <a:endParaRPr lang="en-US" altLang="ja-JP" sz="3200" dirty="0"/>
          </a:p>
          <a:p>
            <a:pPr algn="l"/>
            <a:endParaRPr lang="en-US" altLang="ja-JP" sz="1800" dirty="0"/>
          </a:p>
          <a:p>
            <a:pPr algn="l"/>
            <a:r>
              <a:rPr lang="ja-JP" altLang="en-US" sz="3200" dirty="0"/>
              <a:t>（クレーン下</a:t>
            </a:r>
            <a:r>
              <a:rPr lang="en-US" altLang="ja-JP" sz="3200" dirty="0"/>
              <a:t>10</a:t>
            </a:r>
            <a:r>
              <a:rPr lang="ja-JP" altLang="en-US" sz="3200" dirty="0"/>
              <a:t>Ｍ）</a:t>
            </a:r>
          </a:p>
        </p:txBody>
      </p:sp>
      <p:pic>
        <p:nvPicPr>
          <p:cNvPr id="7" name="Picture 6">
            <a:extLst>
              <a:ext uri="{FF2B5EF4-FFF2-40B4-BE49-F238E27FC236}">
                <a16:creationId xmlns:a16="http://schemas.microsoft.com/office/drawing/2014/main" id="{782AFF40-6597-4443-A998-37D979F6AC91}"/>
              </a:ext>
            </a:extLst>
          </p:cNvPr>
          <p:cNvPicPr>
            <a:picLocks noChangeAspect="1"/>
          </p:cNvPicPr>
          <p:nvPr/>
        </p:nvPicPr>
        <p:blipFill>
          <a:blip r:embed="rId3"/>
          <a:stretch>
            <a:fillRect/>
          </a:stretch>
        </p:blipFill>
        <p:spPr>
          <a:xfrm>
            <a:off x="418090" y="366647"/>
            <a:ext cx="1652000" cy="789051"/>
          </a:xfrm>
          <a:prstGeom prst="rect">
            <a:avLst/>
          </a:prstGeom>
        </p:spPr>
      </p:pic>
    </p:spTree>
    <p:extLst>
      <p:ext uri="{BB962C8B-B14F-4D97-AF65-F5344CB8AC3E}">
        <p14:creationId xmlns:p14="http://schemas.microsoft.com/office/powerpoint/2010/main" val="269526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BD92A-175E-3814-69A0-8689524EC22D}"/>
            </a:ext>
          </a:extLst>
        </p:cNvPr>
        <p:cNvGrpSpPr/>
        <p:nvPr/>
      </p:nvGrpSpPr>
      <p:grpSpPr>
        <a:xfrm>
          <a:off x="0" y="0"/>
          <a:ext cx="0" cy="0"/>
          <a:chOff x="0" y="0"/>
          <a:chExt cx="0" cy="0"/>
        </a:xfrm>
      </p:grpSpPr>
      <p:sp>
        <p:nvSpPr>
          <p:cNvPr id="6" name="タイトル 1">
            <a:extLst>
              <a:ext uri="{FF2B5EF4-FFF2-40B4-BE49-F238E27FC236}">
                <a16:creationId xmlns:a16="http://schemas.microsoft.com/office/drawing/2014/main" id="{7BFCFF29-9025-75C9-8586-5283C80A5EAB}"/>
              </a:ext>
            </a:extLst>
          </p:cNvPr>
          <p:cNvSpPr txBox="1">
            <a:spLocks/>
          </p:cNvSpPr>
          <p:nvPr/>
        </p:nvSpPr>
        <p:spPr>
          <a:xfrm>
            <a:off x="395536" y="1268760"/>
            <a:ext cx="5931297" cy="1493581"/>
          </a:xfrm>
          <a:prstGeom prst="rect">
            <a:avLst/>
          </a:prstGeom>
        </p:spPr>
        <p:txBody>
          <a:bodyPr vert="horz" lIns="91440" tIns="45720" rIns="91440" bIns="45720" rtlCol="0" anchor="ctr">
            <a:normAutofit fontScale="92500" lnSpcReduction="100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2800" dirty="0">
                <a:latin typeface="Meiryo UI" panose="020B0604030504040204" pitchFamily="50" charset="-128"/>
                <a:ea typeface="Meiryo UI" panose="020B0604030504040204" pitchFamily="50" charset="-128"/>
              </a:rPr>
              <a:t>プレス機</a:t>
            </a:r>
            <a:endParaRPr lang="en-US" altLang="ja-JP" sz="2800" dirty="0">
              <a:latin typeface="Meiryo UI" panose="020B0604030504040204" pitchFamily="50" charset="-128"/>
              <a:ea typeface="Meiryo UI" panose="020B0604030504040204" pitchFamily="50" charset="-128"/>
            </a:endParaRPr>
          </a:p>
          <a:p>
            <a:pPr algn="l"/>
            <a:r>
              <a:rPr lang="en-US" altLang="ja-JP" sz="2800" dirty="0">
                <a:latin typeface="Meiryo UI" panose="020B0604030504040204" pitchFamily="50" charset="-128"/>
                <a:ea typeface="Meiryo UI" panose="020B0604030504040204" pitchFamily="50" charset="-128"/>
              </a:rPr>
              <a:t>(400</a:t>
            </a:r>
            <a:r>
              <a:rPr lang="ja-JP" altLang="en-US" sz="2800" dirty="0">
                <a:latin typeface="Meiryo UI" panose="020B0604030504040204" pitchFamily="50" charset="-128"/>
                <a:ea typeface="Meiryo UI" panose="020B0604030504040204" pitchFamily="50" charset="-128"/>
              </a:rPr>
              <a:t>トン</a:t>
            </a:r>
            <a:r>
              <a:rPr lang="en-US" altLang="ja-JP" sz="2800" dirty="0">
                <a:latin typeface="Meiryo UI" panose="020B0604030504040204" pitchFamily="50" charset="-128"/>
                <a:ea typeface="Meiryo UI" panose="020B0604030504040204" pitchFamily="50" charset="-128"/>
              </a:rPr>
              <a:t>)</a:t>
            </a:r>
            <a:endParaRPr lang="en-US" altLang="ja-JP" sz="2800" dirty="0"/>
          </a:p>
          <a:p>
            <a:pPr algn="l"/>
            <a:r>
              <a:rPr lang="en-US" altLang="ja-JP" sz="800" b="1" dirty="0"/>
              <a:t> </a:t>
            </a:r>
          </a:p>
          <a:p>
            <a:pPr algn="l"/>
            <a:r>
              <a:rPr lang="ja-JP" altLang="en-US" sz="2000" dirty="0"/>
              <a:t> </a:t>
            </a:r>
            <a:r>
              <a:rPr lang="ja-JP" altLang="en-US" sz="2200" b="1" dirty="0"/>
              <a:t>最大プレスサイズ</a:t>
            </a:r>
            <a:endParaRPr lang="en-US" altLang="ja-JP" sz="2200" b="1" dirty="0"/>
          </a:p>
          <a:p>
            <a:pPr algn="l"/>
            <a:r>
              <a:rPr lang="ja-JP" altLang="en-US" sz="2200" b="1" dirty="0"/>
              <a:t>　　</a:t>
            </a:r>
            <a:r>
              <a:rPr lang="en-US" altLang="ja-JP" sz="2200" b="1" dirty="0"/>
              <a:t>W 1800mm  </a:t>
            </a:r>
            <a:r>
              <a:rPr lang="ja-JP" altLang="en-US" sz="2200" b="1" dirty="0"/>
              <a:t>ｘ  </a:t>
            </a:r>
            <a:r>
              <a:rPr lang="en-US" altLang="ja-JP" sz="2200" b="1" dirty="0"/>
              <a:t>L 2500mm</a:t>
            </a:r>
            <a:endParaRPr lang="en-US" altLang="ja-JP" sz="2400" dirty="0"/>
          </a:p>
        </p:txBody>
      </p:sp>
      <p:sp>
        <p:nvSpPr>
          <p:cNvPr id="8" name="タイトル 1">
            <a:extLst>
              <a:ext uri="{FF2B5EF4-FFF2-40B4-BE49-F238E27FC236}">
                <a16:creationId xmlns:a16="http://schemas.microsoft.com/office/drawing/2014/main" id="{9ED7A282-BC6A-4A20-168C-2E873A20640A}"/>
              </a:ext>
            </a:extLst>
          </p:cNvPr>
          <p:cNvSpPr txBox="1">
            <a:spLocks/>
          </p:cNvSpPr>
          <p:nvPr/>
        </p:nvSpPr>
        <p:spPr>
          <a:xfrm>
            <a:off x="502786" y="202630"/>
            <a:ext cx="8229600" cy="850106"/>
          </a:xfrm>
          <a:prstGeom prst="rect">
            <a:avLst/>
          </a:prstGeom>
        </p:spPr>
        <p:txBody>
          <a:bodyPr vert="horz" lIns="91440" tIns="45720" rIns="91440" bIns="45720" rtlCol="0" anchor="ctr">
            <a:normAutofit fontScale="62500" lnSpcReduction="200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dirty="0"/>
              <a:t>工場設備</a:t>
            </a:r>
            <a:br>
              <a:rPr lang="en-US" altLang="ja-JP" dirty="0"/>
            </a:br>
            <a:r>
              <a:rPr lang="en-US" altLang="ja-JP" dirty="0"/>
              <a:t>Machine tool</a:t>
            </a:r>
            <a:r>
              <a:rPr kumimoji="0" lang="en-US" altLang="en-US" dirty="0">
                <a:latin typeface="inherit"/>
              </a:rPr>
              <a:t> </a:t>
            </a:r>
            <a:endParaRPr lang="ja-JP" altLang="en-US" dirty="0"/>
          </a:p>
        </p:txBody>
      </p:sp>
      <p:pic>
        <p:nvPicPr>
          <p:cNvPr id="4" name="図 3" descr="座る, ボックス, 作品, 積み重ね が含まれている画像&#10;&#10;AI によって生成されたコンテンツは間違っている可能性があります。">
            <a:extLst>
              <a:ext uri="{FF2B5EF4-FFF2-40B4-BE49-F238E27FC236}">
                <a16:creationId xmlns:a16="http://schemas.microsoft.com/office/drawing/2014/main" id="{07FB73A1-9589-C0EC-9A10-26F60C4F8AA6}"/>
              </a:ext>
            </a:extLst>
          </p:cNvPr>
          <p:cNvPicPr>
            <a:picLocks noChangeAspect="1"/>
          </p:cNvPicPr>
          <p:nvPr/>
        </p:nvPicPr>
        <p:blipFill>
          <a:blip r:embed="rId2" cstate="print">
            <a:extLst>
              <a:ext uri="{28A0092B-C50C-407E-A947-70E740481C1C}">
                <a14:useLocalDpi xmlns:a14="http://schemas.microsoft.com/office/drawing/2010/main" val="0"/>
              </a:ext>
            </a:extLst>
          </a:blip>
          <a:srcRect l="-6699" t="-886" r="6699" b="886"/>
          <a:stretch/>
        </p:blipFill>
        <p:spPr>
          <a:xfrm rot="5400000">
            <a:off x="3798802" y="1547557"/>
            <a:ext cx="5633864" cy="4225398"/>
          </a:xfrm>
          <a:prstGeom prst="rect">
            <a:avLst/>
          </a:prstGeom>
        </p:spPr>
      </p:pic>
      <p:pic>
        <p:nvPicPr>
          <p:cNvPr id="7" name="図 6" descr="屋内, 建物, 座る, テーブル が含まれている画像&#10;&#10;AI によって生成されたコンテンツは間違っている可能性があります。">
            <a:extLst>
              <a:ext uri="{FF2B5EF4-FFF2-40B4-BE49-F238E27FC236}">
                <a16:creationId xmlns:a16="http://schemas.microsoft.com/office/drawing/2014/main" id="{29C24F1A-CB3C-3A94-BA20-A5AC3BA316D6}"/>
              </a:ext>
            </a:extLst>
          </p:cNvPr>
          <p:cNvPicPr>
            <a:picLocks noChangeAspect="1"/>
          </p:cNvPicPr>
          <p:nvPr/>
        </p:nvPicPr>
        <p:blipFill>
          <a:blip r:embed="rId3" cstate="print">
            <a:extLst>
              <a:ext uri="{28A0092B-C50C-407E-A947-70E740481C1C}">
                <a14:useLocalDpi xmlns:a14="http://schemas.microsoft.com/office/drawing/2010/main" val="0"/>
              </a:ext>
            </a:extLst>
          </a:blip>
          <a:srcRect l="2955" b="9401"/>
          <a:stretch/>
        </p:blipFill>
        <p:spPr>
          <a:xfrm rot="5400000">
            <a:off x="1012040" y="3455133"/>
            <a:ext cx="3573014" cy="2501766"/>
          </a:xfrm>
          <a:prstGeom prst="rect">
            <a:avLst/>
          </a:prstGeom>
        </p:spPr>
      </p:pic>
      <p:pic>
        <p:nvPicPr>
          <p:cNvPr id="9" name="Picture 8">
            <a:extLst>
              <a:ext uri="{FF2B5EF4-FFF2-40B4-BE49-F238E27FC236}">
                <a16:creationId xmlns:a16="http://schemas.microsoft.com/office/drawing/2014/main" id="{194F7B3F-51F0-4FA9-BF23-055E738F78E7}"/>
              </a:ext>
            </a:extLst>
          </p:cNvPr>
          <p:cNvPicPr>
            <a:picLocks noChangeAspect="1"/>
          </p:cNvPicPr>
          <p:nvPr/>
        </p:nvPicPr>
        <p:blipFill>
          <a:blip r:embed="rId4"/>
          <a:stretch>
            <a:fillRect/>
          </a:stretch>
        </p:blipFill>
        <p:spPr>
          <a:xfrm>
            <a:off x="418930" y="277339"/>
            <a:ext cx="1623414" cy="775397"/>
          </a:xfrm>
          <a:prstGeom prst="rect">
            <a:avLst/>
          </a:prstGeom>
        </p:spPr>
      </p:pic>
    </p:spTree>
    <p:extLst>
      <p:ext uri="{BB962C8B-B14F-4D97-AF65-F5344CB8AC3E}">
        <p14:creationId xmlns:p14="http://schemas.microsoft.com/office/powerpoint/2010/main" val="4183884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62149-E444-45F6-BE00-59823218EA2E}"/>
              </a:ext>
            </a:extLst>
          </p:cNvPr>
          <p:cNvSpPr>
            <a:spLocks noGrp="1"/>
          </p:cNvSpPr>
          <p:nvPr>
            <p:ph type="title"/>
          </p:nvPr>
        </p:nvSpPr>
        <p:spPr>
          <a:xfrm>
            <a:off x="457200" y="274638"/>
            <a:ext cx="8147248" cy="1138138"/>
          </a:xfrm>
        </p:spPr>
        <p:txBody>
          <a:bodyPr>
            <a:normAutofit fontScale="90000"/>
          </a:bodyPr>
          <a:lstStyle/>
          <a:p>
            <a:r>
              <a:rPr lang="ja-JP" altLang="en-US" sz="4400" dirty="0"/>
              <a:t>工場設備</a:t>
            </a:r>
            <a:br>
              <a:rPr lang="en-US" altLang="ja-JP" sz="4400" dirty="0"/>
            </a:br>
            <a:r>
              <a:rPr lang="en-US" altLang="ja-JP" sz="4400" dirty="0"/>
              <a:t>Machine tool</a:t>
            </a:r>
            <a:r>
              <a:rPr kumimoji="0" lang="en-US" altLang="en-US" sz="4400" dirty="0">
                <a:latin typeface="inherit"/>
              </a:rPr>
              <a:t> </a:t>
            </a:r>
            <a:endParaRPr lang="en-US" dirty="0"/>
          </a:p>
        </p:txBody>
      </p:sp>
      <p:sp>
        <p:nvSpPr>
          <p:cNvPr id="4" name="タイトル 1">
            <a:extLst>
              <a:ext uri="{FF2B5EF4-FFF2-40B4-BE49-F238E27FC236}">
                <a16:creationId xmlns:a16="http://schemas.microsoft.com/office/drawing/2014/main" id="{6E87A057-E82D-41EF-8EFD-181A21C8C4F2}"/>
              </a:ext>
            </a:extLst>
          </p:cNvPr>
          <p:cNvSpPr txBox="1">
            <a:spLocks/>
          </p:cNvSpPr>
          <p:nvPr/>
        </p:nvSpPr>
        <p:spPr>
          <a:xfrm>
            <a:off x="484121" y="5427191"/>
            <a:ext cx="2983832" cy="1420972"/>
          </a:xfrm>
          <a:prstGeom prst="rect">
            <a:avLst/>
          </a:prstGeom>
        </p:spPr>
        <p:txBody>
          <a:bodyPr vert="horz" lIns="74295" tIns="37148" rIns="74295" bIns="37148" rtlCol="0" anchor="ctr">
            <a:normAutofit fontScale="70000" lnSpcReduction="200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2844" dirty="0"/>
              <a:t>レーザー切断機（</a:t>
            </a:r>
            <a:r>
              <a:rPr lang="en-US" altLang="ja-JP" sz="2844" dirty="0"/>
              <a:t>3kw</a:t>
            </a:r>
            <a:r>
              <a:rPr lang="ja-JP" altLang="en-US" sz="2844" dirty="0"/>
              <a:t>）</a:t>
            </a:r>
            <a:endParaRPr lang="en-US" altLang="ja-JP" sz="2844" dirty="0"/>
          </a:p>
          <a:p>
            <a:pPr algn="l"/>
            <a:r>
              <a:rPr lang="en-US" altLang="ja-JP" sz="1950" dirty="0"/>
              <a:t>  </a:t>
            </a:r>
            <a:r>
              <a:rPr lang="en-US" altLang="ja-JP" sz="1463" dirty="0"/>
              <a:t> </a:t>
            </a:r>
          </a:p>
          <a:p>
            <a:pPr algn="l"/>
            <a:r>
              <a:rPr lang="ja-JP" altLang="en-US" sz="1625" dirty="0"/>
              <a:t>  </a:t>
            </a:r>
            <a:r>
              <a:rPr lang="ja-JP" altLang="en-US" sz="1788" b="1" dirty="0"/>
              <a:t>最大切断サイズ</a:t>
            </a:r>
            <a:endParaRPr lang="en-US" altLang="ja-JP" sz="1788" b="1" dirty="0"/>
          </a:p>
          <a:p>
            <a:pPr algn="l"/>
            <a:r>
              <a:rPr lang="ja-JP" altLang="en-US" sz="1788" b="1" dirty="0"/>
              <a:t>　</a:t>
            </a:r>
            <a:r>
              <a:rPr lang="en-US" altLang="ja-JP" sz="1788" b="1" dirty="0"/>
              <a:t>W 1500mm  </a:t>
            </a:r>
            <a:r>
              <a:rPr lang="ja-JP" altLang="en-US" sz="1788" b="1" dirty="0"/>
              <a:t>ｘ  </a:t>
            </a:r>
            <a:r>
              <a:rPr lang="en-US" altLang="ja-JP" sz="1788" b="1" dirty="0"/>
              <a:t>L 3000mm</a:t>
            </a:r>
          </a:p>
          <a:p>
            <a:pPr algn="l"/>
            <a:r>
              <a:rPr lang="ja-JP" altLang="en-US" sz="1788" b="1" dirty="0"/>
              <a:t>板厚</a:t>
            </a:r>
            <a:r>
              <a:rPr lang="en-US" altLang="ja-JP" sz="1788" b="1" dirty="0"/>
              <a:t>:  SUS =t10mm   SS=t16mm</a:t>
            </a:r>
          </a:p>
          <a:p>
            <a:pPr algn="l"/>
            <a:r>
              <a:rPr lang="ja-JP" altLang="en-US" sz="1788" b="1" dirty="0"/>
              <a:t>　</a:t>
            </a:r>
            <a:endParaRPr lang="en-US" altLang="ja-JP" sz="1788" b="1" dirty="0"/>
          </a:p>
          <a:p>
            <a:pPr algn="l"/>
            <a:r>
              <a:rPr lang="ja-JP" altLang="en-US" sz="1788" b="1" dirty="0"/>
              <a:t>　（</a:t>
            </a:r>
            <a:r>
              <a:rPr lang="en-US" altLang="ja-JP" sz="1788" b="1" dirty="0"/>
              <a:t>2022</a:t>
            </a:r>
            <a:r>
              <a:rPr lang="ja-JP" altLang="en-US" sz="1788" b="1" dirty="0"/>
              <a:t>年</a:t>
            </a:r>
            <a:r>
              <a:rPr lang="en-US" altLang="ja-JP" sz="1788" b="1" dirty="0"/>
              <a:t>7</a:t>
            </a:r>
            <a:r>
              <a:rPr lang="ja-JP" altLang="en-US" sz="1788" b="1" dirty="0"/>
              <a:t>月 稼働予定）</a:t>
            </a:r>
            <a:endParaRPr lang="en-US" altLang="ja-JP" sz="1625" b="1" dirty="0"/>
          </a:p>
          <a:p>
            <a:pPr algn="l"/>
            <a:r>
              <a:rPr lang="ja-JP" altLang="en-US" sz="1463" dirty="0"/>
              <a:t>　　</a:t>
            </a:r>
            <a:endParaRPr lang="en-US" altLang="ja-JP" sz="1950" dirty="0"/>
          </a:p>
        </p:txBody>
      </p:sp>
      <p:sp>
        <p:nvSpPr>
          <p:cNvPr id="5" name="Rectangle 1">
            <a:extLst>
              <a:ext uri="{FF2B5EF4-FFF2-40B4-BE49-F238E27FC236}">
                <a16:creationId xmlns:a16="http://schemas.microsoft.com/office/drawing/2014/main" id="{BE92271F-CF16-486D-8989-75926F3F3F8B}"/>
              </a:ext>
            </a:extLst>
          </p:cNvPr>
          <p:cNvSpPr>
            <a:spLocks noChangeArrowheads="1"/>
          </p:cNvSpPr>
          <p:nvPr/>
        </p:nvSpPr>
        <p:spPr bwMode="auto">
          <a:xfrm>
            <a:off x="4067944" y="5427191"/>
            <a:ext cx="4716931" cy="122950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0316" rIns="0" bIns="-10316" numCol="1" anchor="ctr" anchorCtr="0" compatLnSpc="1">
            <a:prstTxWarp prst="textNoShape">
              <a:avLst/>
            </a:prstTxWarp>
            <a:spAutoFit/>
          </a:bodyPr>
          <a:lstStyle/>
          <a:p>
            <a:pPr eaLnBrk="0" fontAlgn="base" hangingPunct="0">
              <a:spcBef>
                <a:spcPct val="0"/>
              </a:spcBef>
              <a:spcAft>
                <a:spcPct val="0"/>
              </a:spcAft>
            </a:pPr>
            <a:r>
              <a:rPr kumimoji="0" lang="en-US" altLang="en-US" sz="1625" b="1" dirty="0">
                <a:solidFill>
                  <a:srgbClr val="FF0000"/>
                </a:solidFill>
                <a:latin typeface="Arial" panose="020B0604020202020204" pitchFamily="34" charset="0"/>
                <a:cs typeface="Arial" panose="020B0604020202020204" pitchFamily="34" charset="0"/>
              </a:rPr>
              <a:t>Laser cutting machine (3kw) </a:t>
            </a:r>
          </a:p>
          <a:p>
            <a:pPr marL="278606" indent="-278606" eaLnBrk="0" fontAlgn="base" hangingPunct="0">
              <a:spcBef>
                <a:spcPct val="0"/>
              </a:spcBef>
              <a:spcAft>
                <a:spcPct val="0"/>
              </a:spcAft>
              <a:buFont typeface="Arial" panose="020B0604020202020204" pitchFamily="34" charset="0"/>
              <a:buChar char="•"/>
            </a:pPr>
            <a:r>
              <a:rPr kumimoji="0" lang="en-US" altLang="en-US" sz="1625" dirty="0">
                <a:solidFill>
                  <a:srgbClr val="202124"/>
                </a:solidFill>
                <a:latin typeface="Arial" panose="020B0604020202020204" pitchFamily="34" charset="0"/>
                <a:cs typeface="Arial" panose="020B0604020202020204" pitchFamily="34" charset="0"/>
              </a:rPr>
              <a:t>Maximum cutting size: W1500mm x L3000mm Thickness: </a:t>
            </a:r>
          </a:p>
          <a:p>
            <a:pPr marL="278606" indent="-278606" eaLnBrk="0" fontAlgn="base" hangingPunct="0">
              <a:spcBef>
                <a:spcPct val="0"/>
              </a:spcBef>
              <a:spcAft>
                <a:spcPct val="0"/>
              </a:spcAft>
              <a:buFont typeface="Arial" panose="020B0604020202020204" pitchFamily="34" charset="0"/>
              <a:buChar char="•"/>
            </a:pPr>
            <a:r>
              <a:rPr kumimoji="0" lang="en-US" altLang="en-US" sz="1625" dirty="0">
                <a:solidFill>
                  <a:srgbClr val="202124"/>
                </a:solidFill>
                <a:latin typeface="Arial" panose="020B0604020202020204" pitchFamily="34" charset="0"/>
                <a:cs typeface="Arial" panose="020B0604020202020204" pitchFamily="34" charset="0"/>
              </a:rPr>
              <a:t>SUS = t10mm SS = t16mm</a:t>
            </a:r>
          </a:p>
          <a:p>
            <a:pPr marL="278606" indent="-278606" eaLnBrk="0" fontAlgn="base" hangingPunct="0">
              <a:spcBef>
                <a:spcPct val="0"/>
              </a:spcBef>
              <a:spcAft>
                <a:spcPct val="0"/>
              </a:spcAft>
              <a:buFont typeface="Arial" panose="020B0604020202020204" pitchFamily="34" charset="0"/>
              <a:buChar char="•"/>
            </a:pPr>
            <a:r>
              <a:rPr kumimoji="0" lang="en-US" altLang="en-US" sz="1625" dirty="0">
                <a:solidFill>
                  <a:srgbClr val="202124"/>
                </a:solidFill>
                <a:latin typeface="Arial" panose="020B0604020202020204" pitchFamily="34" charset="0"/>
                <a:cs typeface="Arial" panose="020B0604020202020204" pitchFamily="34" charset="0"/>
              </a:rPr>
              <a:t>Started operation in July 2022)</a:t>
            </a:r>
            <a:endParaRPr kumimoji="0" lang="en-US" altLang="en-US" sz="13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88F91EA6-0FF7-44DC-9266-B4C50425664B}"/>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5000"/>
                    </a14:imgEffect>
                  </a14:imgLayer>
                </a14:imgProps>
              </a:ext>
            </a:extLst>
          </a:blip>
          <a:srcRect l="6885" t="26768" b="13382"/>
          <a:stretch/>
        </p:blipFill>
        <p:spPr>
          <a:xfrm>
            <a:off x="3643170" y="1628800"/>
            <a:ext cx="5269936" cy="309634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7" name="Picture 6">
            <a:extLst>
              <a:ext uri="{FF2B5EF4-FFF2-40B4-BE49-F238E27FC236}">
                <a16:creationId xmlns:a16="http://schemas.microsoft.com/office/drawing/2014/main" id="{376D9A19-77F4-43E1-9BED-57C0C1CDD4A8}"/>
              </a:ext>
            </a:extLst>
          </p:cNvPr>
          <p:cNvPicPr>
            <a:picLocks noChangeAspect="1"/>
          </p:cNvPicPr>
          <p:nvPr/>
        </p:nvPicPr>
        <p:blipFill rotWithShape="1">
          <a:blip r:embed="rId4"/>
          <a:srcRect l="5982" t="16982" r="-1" b="5606"/>
          <a:stretch/>
        </p:blipFill>
        <p:spPr>
          <a:xfrm flipH="1">
            <a:off x="313776" y="1656175"/>
            <a:ext cx="2983832" cy="327571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9" name="Picture 8">
            <a:extLst>
              <a:ext uri="{FF2B5EF4-FFF2-40B4-BE49-F238E27FC236}">
                <a16:creationId xmlns:a16="http://schemas.microsoft.com/office/drawing/2014/main" id="{AFE620CC-FBDC-4BEE-9058-BFE8E1E0350F}"/>
              </a:ext>
            </a:extLst>
          </p:cNvPr>
          <p:cNvPicPr>
            <a:picLocks noChangeAspect="1"/>
          </p:cNvPicPr>
          <p:nvPr/>
        </p:nvPicPr>
        <p:blipFill>
          <a:blip r:embed="rId5"/>
          <a:stretch>
            <a:fillRect/>
          </a:stretch>
        </p:blipFill>
        <p:spPr>
          <a:xfrm>
            <a:off x="359939" y="275965"/>
            <a:ext cx="1623414" cy="775397"/>
          </a:xfrm>
          <a:prstGeom prst="rect">
            <a:avLst/>
          </a:prstGeom>
        </p:spPr>
      </p:pic>
    </p:spTree>
    <p:extLst>
      <p:ext uri="{BB962C8B-B14F-4D97-AF65-F5344CB8AC3E}">
        <p14:creationId xmlns:p14="http://schemas.microsoft.com/office/powerpoint/2010/main" val="41639177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7F27A376-2777-4FA2-B8C6-CD4C0AF5D21D}"/>
              </a:ext>
            </a:extLst>
          </p:cNvPr>
          <p:cNvSpPr txBox="1">
            <a:spLocks/>
          </p:cNvSpPr>
          <p:nvPr/>
        </p:nvSpPr>
        <p:spPr>
          <a:xfrm>
            <a:off x="448000" y="1966339"/>
            <a:ext cx="3259904" cy="1606678"/>
          </a:xfrm>
          <a:prstGeom prst="rect">
            <a:avLst/>
          </a:prstGeom>
        </p:spPr>
        <p:txBody>
          <a:bodyPr vert="horz" lIns="74295" tIns="37148" rIns="74295" bIns="37148"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2600" dirty="0"/>
              <a:t>ブレーキプレス</a:t>
            </a:r>
            <a:r>
              <a:rPr lang="en-US" altLang="ja-JP" sz="2600" dirty="0"/>
              <a:t>200ton</a:t>
            </a:r>
            <a:endParaRPr lang="en-US" altLang="ja-JP" sz="2925" dirty="0"/>
          </a:p>
          <a:p>
            <a:pPr algn="l"/>
            <a:r>
              <a:rPr lang="ja-JP" altLang="en-US" sz="2600" dirty="0"/>
              <a:t>　</a:t>
            </a:r>
            <a:r>
              <a:rPr lang="ja-JP" altLang="en-US" sz="1625" b="1" dirty="0"/>
              <a:t>最大加工長さ </a:t>
            </a:r>
            <a:r>
              <a:rPr lang="en-US" altLang="ja-JP" sz="1625" b="1" dirty="0"/>
              <a:t>3200</a:t>
            </a:r>
            <a:r>
              <a:rPr lang="ja-JP" altLang="en-US" sz="1625" b="1" dirty="0"/>
              <a:t>㎜</a:t>
            </a:r>
            <a:endParaRPr lang="en-US" altLang="ja-JP" sz="1625" b="1" dirty="0"/>
          </a:p>
          <a:p>
            <a:pPr algn="l"/>
            <a:endParaRPr lang="en-US" altLang="ja-JP" sz="1625" b="1" dirty="0"/>
          </a:p>
          <a:p>
            <a:pPr algn="l"/>
            <a:r>
              <a:rPr lang="ja-JP" altLang="en-US" sz="1625" b="1" dirty="0"/>
              <a:t>　（</a:t>
            </a:r>
            <a:r>
              <a:rPr lang="en-US" altLang="ja-JP" sz="1625" b="1" dirty="0"/>
              <a:t>2022</a:t>
            </a:r>
            <a:r>
              <a:rPr lang="ja-JP" altLang="en-US" sz="1625" b="1" dirty="0"/>
              <a:t>年</a:t>
            </a:r>
            <a:r>
              <a:rPr lang="en-US" altLang="ja-JP" sz="1625" b="1" dirty="0"/>
              <a:t>8</a:t>
            </a:r>
            <a:r>
              <a:rPr lang="ja-JP" altLang="en-US" sz="1625" b="1" dirty="0"/>
              <a:t>月 稼働予定）</a:t>
            </a:r>
            <a:endParaRPr lang="en-US" altLang="ja-JP" sz="1625" b="1" dirty="0"/>
          </a:p>
          <a:p>
            <a:pPr algn="l"/>
            <a:r>
              <a:rPr lang="en-US" altLang="ja-JP" sz="1463" dirty="0"/>
              <a:t>  </a:t>
            </a:r>
            <a:r>
              <a:rPr lang="ja-JP" altLang="en-US" sz="1463" dirty="0"/>
              <a:t>　　</a:t>
            </a:r>
            <a:endParaRPr lang="en-US" altLang="ja-JP" sz="1463" dirty="0"/>
          </a:p>
        </p:txBody>
      </p:sp>
      <p:sp>
        <p:nvSpPr>
          <p:cNvPr id="5" name="タイトル 1">
            <a:extLst>
              <a:ext uri="{FF2B5EF4-FFF2-40B4-BE49-F238E27FC236}">
                <a16:creationId xmlns:a16="http://schemas.microsoft.com/office/drawing/2014/main" id="{9ACBEE40-8834-4270-BA83-50186AB92433}"/>
              </a:ext>
            </a:extLst>
          </p:cNvPr>
          <p:cNvSpPr>
            <a:spLocks noGrp="1"/>
          </p:cNvSpPr>
          <p:nvPr>
            <p:ph type="title"/>
          </p:nvPr>
        </p:nvSpPr>
        <p:spPr>
          <a:xfrm>
            <a:off x="1907704" y="116632"/>
            <a:ext cx="6758120" cy="866231"/>
          </a:xfrm>
        </p:spPr>
        <p:txBody>
          <a:bodyPr>
            <a:noAutofit/>
          </a:bodyPr>
          <a:lstStyle/>
          <a:p>
            <a:pPr lvl="0" eaLnBrk="0" fontAlgn="base" hangingPunct="0">
              <a:spcAft>
                <a:spcPct val="0"/>
              </a:spcAft>
            </a:pPr>
            <a:r>
              <a:rPr lang="ja-JP" altLang="en-US" sz="2275" dirty="0"/>
              <a:t>工場設備</a:t>
            </a:r>
            <a:br>
              <a:rPr lang="en-US" altLang="ja-JP" sz="2275" dirty="0"/>
            </a:br>
            <a:r>
              <a:rPr lang="en-US" altLang="ja-JP" sz="2275" dirty="0"/>
              <a:t>Machine tool</a:t>
            </a:r>
            <a:endParaRPr lang="ja-JP" altLang="en-US" sz="2275" dirty="0"/>
          </a:p>
        </p:txBody>
      </p:sp>
      <p:sp>
        <p:nvSpPr>
          <p:cNvPr id="6" name="Rectangle 5">
            <a:extLst>
              <a:ext uri="{FF2B5EF4-FFF2-40B4-BE49-F238E27FC236}">
                <a16:creationId xmlns:a16="http://schemas.microsoft.com/office/drawing/2014/main" id="{1C1A8636-B435-4C43-A5E7-67CB285F09E6}"/>
              </a:ext>
            </a:extLst>
          </p:cNvPr>
          <p:cNvSpPr>
            <a:spLocks noChangeArrowheads="1"/>
          </p:cNvSpPr>
          <p:nvPr/>
        </p:nvSpPr>
        <p:spPr bwMode="auto">
          <a:xfrm>
            <a:off x="231976" y="3717032"/>
            <a:ext cx="3386752" cy="1029198"/>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0316" rIns="0" bIns="-10316" numCol="1" anchor="ctr" anchorCtr="0" compatLnSpc="1">
            <a:prstTxWarp prst="textNoShape">
              <a:avLst/>
            </a:prstTxWarp>
            <a:spAutoFit/>
          </a:bodyPr>
          <a:lstStyle/>
          <a:p>
            <a:pPr eaLnBrk="0" fontAlgn="base" hangingPunct="0">
              <a:spcBef>
                <a:spcPct val="0"/>
              </a:spcBef>
              <a:spcAft>
                <a:spcPct val="0"/>
              </a:spcAft>
            </a:pPr>
            <a:r>
              <a:rPr kumimoji="0" lang="en-US" altLang="en-US" sz="1706" b="1" dirty="0">
                <a:solidFill>
                  <a:srgbClr val="FF0000"/>
                </a:solidFill>
                <a:latin typeface="inherit"/>
              </a:rPr>
              <a:t>Brake press machine 200tons </a:t>
            </a:r>
          </a:p>
          <a:p>
            <a:pPr marL="278606" indent="-278606" eaLnBrk="0" fontAlgn="base" hangingPunct="0">
              <a:spcBef>
                <a:spcPct val="0"/>
              </a:spcBef>
              <a:spcAft>
                <a:spcPct val="0"/>
              </a:spcAft>
              <a:buFont typeface="Arial" panose="020B0604020202020204" pitchFamily="34" charset="0"/>
              <a:buChar char="•"/>
            </a:pPr>
            <a:r>
              <a:rPr kumimoji="0" lang="en-US" altLang="en-US" sz="1706" dirty="0">
                <a:solidFill>
                  <a:srgbClr val="202124"/>
                </a:solidFill>
                <a:latin typeface="inherit"/>
              </a:rPr>
              <a:t>Maximum processing length 3200 mm Started operation in August 2022)</a:t>
            </a:r>
            <a:r>
              <a:rPr kumimoji="0" lang="en-US" altLang="en-US" sz="488" dirty="0"/>
              <a:t> </a:t>
            </a:r>
            <a:endParaRPr kumimoji="0" lang="en-US" altLang="en-US" sz="1463" dirty="0">
              <a:latin typeface="Arial" panose="020B0604020202020204" pitchFamily="34" charset="0"/>
            </a:endParaRPr>
          </a:p>
        </p:txBody>
      </p:sp>
      <p:pic>
        <p:nvPicPr>
          <p:cNvPr id="7" name="Picture 6">
            <a:extLst>
              <a:ext uri="{FF2B5EF4-FFF2-40B4-BE49-F238E27FC236}">
                <a16:creationId xmlns:a16="http://schemas.microsoft.com/office/drawing/2014/main" id="{8FC3B7F4-5C91-4891-B75B-3502A0FE6047}"/>
              </a:ext>
            </a:extLst>
          </p:cNvPr>
          <p:cNvPicPr>
            <a:picLocks noChangeAspect="1"/>
          </p:cNvPicPr>
          <p:nvPr/>
        </p:nvPicPr>
        <p:blipFill rotWithShape="1">
          <a:blip r:embed="rId2"/>
          <a:srcRect l="7476" t="2750" r="6885" b="9839"/>
          <a:stretch/>
        </p:blipFill>
        <p:spPr>
          <a:xfrm>
            <a:off x="3707904" y="1772815"/>
            <a:ext cx="5345459" cy="4092041"/>
          </a:xfrm>
          <a:prstGeom prst="rect">
            <a:avLst/>
          </a:prstGeom>
        </p:spPr>
      </p:pic>
      <p:pic>
        <p:nvPicPr>
          <p:cNvPr id="9" name="Picture 8">
            <a:extLst>
              <a:ext uri="{FF2B5EF4-FFF2-40B4-BE49-F238E27FC236}">
                <a16:creationId xmlns:a16="http://schemas.microsoft.com/office/drawing/2014/main" id="{4FB3AE0F-0D69-4D35-BFF8-5D35CD0D89FF}"/>
              </a:ext>
            </a:extLst>
          </p:cNvPr>
          <p:cNvPicPr>
            <a:picLocks noChangeAspect="1"/>
          </p:cNvPicPr>
          <p:nvPr/>
        </p:nvPicPr>
        <p:blipFill>
          <a:blip r:embed="rId3"/>
          <a:stretch>
            <a:fillRect/>
          </a:stretch>
        </p:blipFill>
        <p:spPr>
          <a:xfrm>
            <a:off x="428575" y="262599"/>
            <a:ext cx="1507984" cy="720264"/>
          </a:xfrm>
          <a:prstGeom prst="rect">
            <a:avLst/>
          </a:prstGeom>
        </p:spPr>
      </p:pic>
    </p:spTree>
    <p:extLst>
      <p:ext uri="{BB962C8B-B14F-4D97-AF65-F5344CB8AC3E}">
        <p14:creationId xmlns:p14="http://schemas.microsoft.com/office/powerpoint/2010/main" val="6917281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42B3CB6F-CF95-4C9E-9DC6-6AE25240BBB9}"/>
              </a:ext>
            </a:extLst>
          </p:cNvPr>
          <p:cNvSpPr txBox="1">
            <a:spLocks/>
          </p:cNvSpPr>
          <p:nvPr/>
        </p:nvSpPr>
        <p:spPr>
          <a:xfrm>
            <a:off x="1003103" y="1556792"/>
            <a:ext cx="3568897" cy="1100275"/>
          </a:xfrm>
          <a:prstGeom prst="rect">
            <a:avLst/>
          </a:prstGeom>
        </p:spPr>
        <p:txBody>
          <a:bodyPr vert="horz" lIns="74295" tIns="37148" rIns="74295" bIns="37148"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en-US" altLang="ja-JP" sz="1300" dirty="0"/>
              <a:t>CNC</a:t>
            </a:r>
            <a:r>
              <a:rPr lang="ja-JP" altLang="en-US" sz="1300" dirty="0"/>
              <a:t>旋盤  </a:t>
            </a:r>
            <a:r>
              <a:rPr lang="ja-JP" altLang="en-US" sz="1300" b="1" dirty="0"/>
              <a:t>最大加工サイズ　</a:t>
            </a:r>
            <a:r>
              <a:rPr lang="en-US" altLang="ja-JP" sz="1300" b="1" dirty="0"/>
              <a:t>Φ350 x 800L</a:t>
            </a:r>
          </a:p>
          <a:p>
            <a:pPr algn="l"/>
            <a:r>
              <a:rPr lang="ja-JP" altLang="en-US" sz="1300" b="1" dirty="0"/>
              <a:t>　（</a:t>
            </a:r>
            <a:r>
              <a:rPr lang="en-US" altLang="ja-JP" sz="1300" b="1" dirty="0"/>
              <a:t>2022</a:t>
            </a:r>
            <a:r>
              <a:rPr lang="ja-JP" altLang="en-US" sz="1300" b="1" dirty="0"/>
              <a:t>年</a:t>
            </a:r>
            <a:r>
              <a:rPr lang="en-US" altLang="ja-JP" sz="1300" b="1" dirty="0"/>
              <a:t>8</a:t>
            </a:r>
            <a:r>
              <a:rPr lang="ja-JP" altLang="en-US" sz="1300" b="1" dirty="0"/>
              <a:t>月 稼働予定）</a:t>
            </a:r>
            <a:endParaRPr lang="en-US" altLang="ja-JP" sz="1300" b="1" dirty="0"/>
          </a:p>
          <a:p>
            <a:pPr lvl="0"/>
            <a:r>
              <a:rPr kumimoji="0" lang="en-US" altLang="en-US" sz="1300" b="1" dirty="0">
                <a:solidFill>
                  <a:srgbClr val="FF0000"/>
                </a:solidFill>
                <a:latin typeface="Arial" panose="020B0604020202020204" pitchFamily="34" charset="0"/>
                <a:cs typeface="Arial" panose="020B0604020202020204" pitchFamily="34" charset="0"/>
              </a:rPr>
              <a:t>CNC lathe </a:t>
            </a:r>
            <a:r>
              <a:rPr kumimoji="0" lang="en-US" altLang="en-US" sz="1300" dirty="0">
                <a:solidFill>
                  <a:srgbClr val="202124"/>
                </a:solidFill>
                <a:latin typeface="Arial" panose="020B0604020202020204" pitchFamily="34" charset="0"/>
                <a:cs typeface="Arial" panose="020B0604020202020204" pitchFamily="34" charset="0"/>
              </a:rPr>
              <a:t>Maximum processing</a:t>
            </a:r>
            <a:r>
              <a:rPr kumimoji="0" lang="en-US" altLang="en-US" sz="1300" b="1" dirty="0">
                <a:solidFill>
                  <a:srgbClr val="202124"/>
                </a:solidFill>
                <a:latin typeface="Arial" panose="020B0604020202020204" pitchFamily="34" charset="0"/>
                <a:cs typeface="Arial" panose="020B0604020202020204" pitchFamily="34" charset="0"/>
              </a:rPr>
              <a:t> </a:t>
            </a:r>
            <a:r>
              <a:rPr kumimoji="0" lang="en-US" altLang="en-US" sz="1300" dirty="0">
                <a:solidFill>
                  <a:srgbClr val="202124"/>
                </a:solidFill>
                <a:latin typeface="Arial" panose="020B0604020202020204" pitchFamily="34" charset="0"/>
                <a:cs typeface="Arial" panose="020B0604020202020204" pitchFamily="34" charset="0"/>
              </a:rPr>
              <a:t>size: Φ350 x 800L (started operation in August 2022)</a:t>
            </a:r>
            <a:r>
              <a:rPr kumimoji="0" lang="en-US" altLang="en-US" sz="1300" dirty="0">
                <a:latin typeface="Arial" panose="020B0604020202020204" pitchFamily="34" charset="0"/>
                <a:cs typeface="Arial" panose="020B0604020202020204" pitchFamily="34" charset="0"/>
              </a:rPr>
              <a:t> </a:t>
            </a:r>
          </a:p>
        </p:txBody>
      </p:sp>
      <p:sp>
        <p:nvSpPr>
          <p:cNvPr id="5" name="タイトル 1">
            <a:extLst>
              <a:ext uri="{FF2B5EF4-FFF2-40B4-BE49-F238E27FC236}">
                <a16:creationId xmlns:a16="http://schemas.microsoft.com/office/drawing/2014/main" id="{C3723CE0-7C9C-412B-B7B5-0F5238398A30}"/>
              </a:ext>
            </a:extLst>
          </p:cNvPr>
          <p:cNvSpPr txBox="1">
            <a:spLocks/>
          </p:cNvSpPr>
          <p:nvPr/>
        </p:nvSpPr>
        <p:spPr>
          <a:xfrm>
            <a:off x="5163676" y="3789040"/>
            <a:ext cx="3888432" cy="936104"/>
          </a:xfrm>
          <a:prstGeom prst="rect">
            <a:avLst/>
          </a:prstGeom>
        </p:spPr>
        <p:txBody>
          <a:bodyPr vert="horz" lIns="74295" tIns="37148" rIns="74295" bIns="37148"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1138" dirty="0"/>
              <a:t>汎用旋盤</a:t>
            </a:r>
            <a:endParaRPr lang="en-US" altLang="ja-JP" sz="1138" dirty="0"/>
          </a:p>
          <a:p>
            <a:pPr algn="l"/>
            <a:r>
              <a:rPr lang="ja-JP" altLang="en-US" sz="1138" dirty="0"/>
              <a:t>　</a:t>
            </a:r>
            <a:r>
              <a:rPr lang="ja-JP" altLang="en-US" sz="1138" b="1" dirty="0"/>
              <a:t>最大加工サイズ　</a:t>
            </a:r>
            <a:r>
              <a:rPr lang="en-US" altLang="ja-JP" sz="1138" b="1" dirty="0"/>
              <a:t>Φ200 x 1200L </a:t>
            </a:r>
            <a:r>
              <a:rPr lang="ja-JP" altLang="en-US" sz="1138" b="1" dirty="0"/>
              <a:t>（</a:t>
            </a:r>
            <a:r>
              <a:rPr lang="en-US" altLang="ja-JP" sz="1138" b="1" dirty="0"/>
              <a:t>2022</a:t>
            </a:r>
            <a:r>
              <a:rPr lang="ja-JP" altLang="en-US" sz="1138" b="1" dirty="0"/>
              <a:t>年</a:t>
            </a:r>
            <a:r>
              <a:rPr lang="en-US" altLang="ja-JP" sz="1138" b="1" dirty="0"/>
              <a:t>8</a:t>
            </a:r>
            <a:r>
              <a:rPr lang="ja-JP" altLang="en-US" sz="1138" b="1" dirty="0"/>
              <a:t>月 稼働予定）</a:t>
            </a:r>
            <a:endParaRPr lang="en-US" altLang="ja-JP" sz="1138" b="1" dirty="0"/>
          </a:p>
          <a:p>
            <a:pPr lvl="0" algn="l"/>
            <a:r>
              <a:rPr lang="en-US" altLang="ja-JP" sz="1138" b="1" dirty="0">
                <a:solidFill>
                  <a:srgbClr val="FF0000"/>
                </a:solidFill>
                <a:latin typeface="Arial" panose="020B0604020202020204" pitchFamily="34" charset="0"/>
                <a:cs typeface="Arial" panose="020B0604020202020204" pitchFamily="34" charset="0"/>
              </a:rPr>
              <a:t>G</a:t>
            </a:r>
            <a:r>
              <a:rPr kumimoji="0" lang="en-US" altLang="en-US" sz="1138" b="1" dirty="0">
                <a:solidFill>
                  <a:srgbClr val="FF0000"/>
                </a:solidFill>
                <a:latin typeface="Arial" panose="020B0604020202020204" pitchFamily="34" charset="0"/>
                <a:cs typeface="Arial" panose="020B0604020202020204" pitchFamily="34" charset="0"/>
              </a:rPr>
              <a:t>eneral purpose lathe </a:t>
            </a:r>
            <a:r>
              <a:rPr kumimoji="0" lang="en-US" altLang="en-US" sz="1138" dirty="0">
                <a:solidFill>
                  <a:srgbClr val="202124"/>
                </a:solidFill>
                <a:latin typeface="Arial" panose="020B0604020202020204" pitchFamily="34" charset="0"/>
                <a:cs typeface="Arial" panose="020B0604020202020204" pitchFamily="34" charset="0"/>
              </a:rPr>
              <a:t>Maximum processing size　Φ200 x 1200L</a:t>
            </a:r>
            <a:r>
              <a:rPr kumimoji="0" lang="en-US" altLang="en-US" sz="1138" dirty="0">
                <a:latin typeface="Arial" panose="020B0604020202020204" pitchFamily="34" charset="0"/>
                <a:cs typeface="Arial" panose="020B0604020202020204" pitchFamily="34" charset="0"/>
              </a:rPr>
              <a:t> </a:t>
            </a:r>
          </a:p>
          <a:p>
            <a:pPr algn="l"/>
            <a:r>
              <a:rPr kumimoji="0" lang="en-US" altLang="en-US" sz="1138" dirty="0">
                <a:solidFill>
                  <a:srgbClr val="202124"/>
                </a:solidFill>
                <a:latin typeface="Arial" panose="020B0604020202020204" pitchFamily="34" charset="0"/>
                <a:cs typeface="Arial" panose="020B0604020202020204" pitchFamily="34" charset="0"/>
              </a:rPr>
              <a:t>(started operation in August 2022)</a:t>
            </a:r>
            <a:endParaRPr lang="en-US" altLang="ja-JP" sz="1138" b="1" dirty="0">
              <a:latin typeface="Arial" panose="020B0604020202020204" pitchFamily="34" charset="0"/>
              <a:cs typeface="Arial" panose="020B0604020202020204" pitchFamily="34" charset="0"/>
            </a:endParaRPr>
          </a:p>
        </p:txBody>
      </p:sp>
      <p:sp>
        <p:nvSpPr>
          <p:cNvPr id="6" name="タイトル 1">
            <a:extLst>
              <a:ext uri="{FF2B5EF4-FFF2-40B4-BE49-F238E27FC236}">
                <a16:creationId xmlns:a16="http://schemas.microsoft.com/office/drawing/2014/main" id="{BF22E74C-64D0-4FFB-9970-06BB21199660}"/>
              </a:ext>
            </a:extLst>
          </p:cNvPr>
          <p:cNvSpPr txBox="1">
            <a:spLocks/>
          </p:cNvSpPr>
          <p:nvPr/>
        </p:nvSpPr>
        <p:spPr>
          <a:xfrm>
            <a:off x="958275" y="3967440"/>
            <a:ext cx="3585906" cy="743869"/>
          </a:xfrm>
          <a:prstGeom prst="rect">
            <a:avLst/>
          </a:prstGeom>
        </p:spPr>
        <p:txBody>
          <a:bodyPr vert="horz" lIns="74295" tIns="37148" rIns="74295" bIns="37148" rtlCol="0" anchor="ctr">
            <a:normAutofit fontScale="70000" lnSpcReduction="200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2275" dirty="0"/>
              <a:t>汎用旋盤</a:t>
            </a:r>
            <a:endParaRPr lang="en-US" altLang="ja-JP" sz="2275" dirty="0"/>
          </a:p>
          <a:p>
            <a:pPr algn="l"/>
            <a:r>
              <a:rPr lang="ja-JP" altLang="en-US" sz="1950" dirty="0"/>
              <a:t>　</a:t>
            </a:r>
            <a:r>
              <a:rPr lang="ja-JP" altLang="en-US" sz="1463" b="1" dirty="0"/>
              <a:t>最大加工サイズ　</a:t>
            </a:r>
            <a:r>
              <a:rPr lang="en-US" altLang="ja-JP" sz="1463" b="1" dirty="0"/>
              <a:t>Φ800 x 3200L </a:t>
            </a:r>
            <a:r>
              <a:rPr lang="ja-JP" altLang="en-US" sz="1463" b="1" dirty="0"/>
              <a:t>　（</a:t>
            </a:r>
            <a:r>
              <a:rPr lang="en-US" altLang="ja-JP" sz="1463" b="1" dirty="0"/>
              <a:t>2022</a:t>
            </a:r>
            <a:r>
              <a:rPr lang="ja-JP" altLang="en-US" sz="1463" b="1" dirty="0">
                <a:latin typeface="Arial" panose="020B0604020202020204" pitchFamily="34" charset="0"/>
                <a:cs typeface="Arial" panose="020B0604020202020204" pitchFamily="34" charset="0"/>
              </a:rPr>
              <a:t>年</a:t>
            </a:r>
            <a:r>
              <a:rPr lang="en-US" altLang="ja-JP" sz="1463" b="1" dirty="0">
                <a:latin typeface="Arial" panose="020B0604020202020204" pitchFamily="34" charset="0"/>
                <a:cs typeface="Arial" panose="020B0604020202020204" pitchFamily="34" charset="0"/>
              </a:rPr>
              <a:t>8</a:t>
            </a:r>
            <a:r>
              <a:rPr lang="ja-JP" altLang="en-US" sz="1463" b="1" dirty="0">
                <a:latin typeface="Arial" panose="020B0604020202020204" pitchFamily="34" charset="0"/>
                <a:cs typeface="Arial" panose="020B0604020202020204" pitchFamily="34" charset="0"/>
              </a:rPr>
              <a:t>月 稼働予定）</a:t>
            </a:r>
            <a:endParaRPr lang="en-US" altLang="ja-JP" sz="1463" b="1" dirty="0">
              <a:latin typeface="Arial" panose="020B0604020202020204" pitchFamily="34" charset="0"/>
              <a:cs typeface="Arial" panose="020B0604020202020204" pitchFamily="34" charset="0"/>
            </a:endParaRPr>
          </a:p>
          <a:p>
            <a:pPr algn="l"/>
            <a:r>
              <a:rPr kumimoji="0" lang="en-US" altLang="en-US" sz="1463" b="1" dirty="0">
                <a:solidFill>
                  <a:srgbClr val="FF0000"/>
                </a:solidFill>
                <a:latin typeface="Arial" panose="020B0604020202020204" pitchFamily="34" charset="0"/>
                <a:cs typeface="Arial" panose="020B0604020202020204" pitchFamily="34" charset="0"/>
              </a:rPr>
              <a:t>General purpose lathe</a:t>
            </a:r>
            <a:r>
              <a:rPr kumimoji="0" lang="en-US" altLang="en-US" sz="1463" dirty="0">
                <a:solidFill>
                  <a:srgbClr val="202124"/>
                </a:solidFill>
                <a:latin typeface="Arial" panose="020B0604020202020204" pitchFamily="34" charset="0"/>
                <a:cs typeface="Arial" panose="020B0604020202020204" pitchFamily="34" charset="0"/>
              </a:rPr>
              <a:t>: Maximum processing size Φ800 x 3200L</a:t>
            </a:r>
            <a:r>
              <a:rPr kumimoji="0" lang="en-US" altLang="en-US" sz="325" dirty="0">
                <a:latin typeface="Arial" panose="020B0604020202020204" pitchFamily="34" charset="0"/>
                <a:cs typeface="Arial" panose="020B0604020202020204" pitchFamily="34" charset="0"/>
              </a:rPr>
              <a:t> </a:t>
            </a:r>
            <a:endParaRPr kumimoji="0" lang="en-US" altLang="en-US" sz="1138" dirty="0">
              <a:latin typeface="Arial" panose="020B0604020202020204" pitchFamily="34" charset="0"/>
              <a:cs typeface="Arial" panose="020B0604020202020204" pitchFamily="34" charset="0"/>
            </a:endParaRPr>
          </a:p>
          <a:p>
            <a:pPr algn="l"/>
            <a:endParaRPr lang="en-US" altLang="ja-JP" sz="1463" b="1" dirty="0"/>
          </a:p>
        </p:txBody>
      </p:sp>
      <p:sp>
        <p:nvSpPr>
          <p:cNvPr id="7" name="タイトル 1">
            <a:extLst>
              <a:ext uri="{FF2B5EF4-FFF2-40B4-BE49-F238E27FC236}">
                <a16:creationId xmlns:a16="http://schemas.microsoft.com/office/drawing/2014/main" id="{8A67CB47-D845-4D4B-9F91-23B1FB53A18C}"/>
              </a:ext>
            </a:extLst>
          </p:cNvPr>
          <p:cNvSpPr>
            <a:spLocks noGrp="1"/>
          </p:cNvSpPr>
          <p:nvPr>
            <p:ph type="title"/>
          </p:nvPr>
        </p:nvSpPr>
        <p:spPr>
          <a:xfrm>
            <a:off x="1331640" y="332656"/>
            <a:ext cx="6758120" cy="596869"/>
          </a:xfrm>
        </p:spPr>
        <p:txBody>
          <a:bodyPr>
            <a:noAutofit/>
          </a:bodyPr>
          <a:lstStyle/>
          <a:p>
            <a:pPr lvl="0" eaLnBrk="0" fontAlgn="base" hangingPunct="0">
              <a:spcAft>
                <a:spcPct val="0"/>
              </a:spcAft>
            </a:pPr>
            <a:r>
              <a:rPr lang="ja-JP" altLang="en-US" sz="2275" dirty="0"/>
              <a:t>工場設備</a:t>
            </a:r>
            <a:br>
              <a:rPr lang="en-US" altLang="ja-JP" sz="2275" dirty="0"/>
            </a:br>
            <a:r>
              <a:rPr lang="en-US" altLang="ja-JP" sz="2275" dirty="0"/>
              <a:t>Machine tool</a:t>
            </a:r>
            <a:endParaRPr lang="ja-JP" altLang="en-US" sz="2275" dirty="0"/>
          </a:p>
        </p:txBody>
      </p:sp>
      <p:pic>
        <p:nvPicPr>
          <p:cNvPr id="8" name="Picture 7">
            <a:extLst>
              <a:ext uri="{FF2B5EF4-FFF2-40B4-BE49-F238E27FC236}">
                <a16:creationId xmlns:a16="http://schemas.microsoft.com/office/drawing/2014/main" id="{AA0BD492-C3BA-4E7C-A904-924DAD5E77AB}"/>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6000"/>
                    </a14:imgEffect>
                  </a14:imgLayer>
                </a14:imgProps>
              </a:ext>
            </a:extLst>
          </a:blip>
          <a:srcRect l="7950" b="11503"/>
          <a:stretch/>
        </p:blipFill>
        <p:spPr>
          <a:xfrm>
            <a:off x="5220072" y="1167227"/>
            <a:ext cx="3393377" cy="24468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141E847A-1E02-41A5-AC10-7BB8E8FF298E}"/>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3000"/>
                    </a14:imgEffect>
                  </a14:imgLayer>
                </a14:imgProps>
              </a:ext>
            </a:extLst>
          </a:blip>
          <a:srcRect l="-1947" t="5869" r="-794" b="19682"/>
          <a:stretch/>
        </p:blipFill>
        <p:spPr>
          <a:xfrm>
            <a:off x="770925" y="4846569"/>
            <a:ext cx="3585906" cy="1948862"/>
          </a:xfrm>
          <a:prstGeom prst="rect">
            <a:avLst/>
          </a:prstGeom>
        </p:spPr>
      </p:pic>
      <p:pic>
        <p:nvPicPr>
          <p:cNvPr id="10" name="Picture 9">
            <a:extLst>
              <a:ext uri="{FF2B5EF4-FFF2-40B4-BE49-F238E27FC236}">
                <a16:creationId xmlns:a16="http://schemas.microsoft.com/office/drawing/2014/main" id="{5C8174E2-7ED2-4A8B-96CB-E51EA49BA6E8}"/>
              </a:ext>
            </a:extLst>
          </p:cNvPr>
          <p:cNvPicPr>
            <a:picLocks noChangeAspect="1"/>
          </p:cNvPicPr>
          <p:nvPr/>
        </p:nvPicPr>
        <p:blipFill rotWithShape="1">
          <a:blip r:embed="rId6">
            <a:extLst>
              <a:ext uri="{BEBA8EAE-BF5A-486C-A8C5-ECC9F3942E4B}">
                <a14:imgProps xmlns:a14="http://schemas.microsoft.com/office/drawing/2010/main">
                  <a14:imgLayer r:embed="rId7">
                    <a14:imgEffect>
                      <a14:brightnessContrast bright="3000"/>
                    </a14:imgEffect>
                  </a14:imgLayer>
                </a14:imgProps>
              </a:ext>
            </a:extLst>
          </a:blip>
          <a:srcRect l="1" t="7869" r="-202" b="18501"/>
          <a:stretch/>
        </p:blipFill>
        <p:spPr>
          <a:xfrm>
            <a:off x="5375814" y="4846569"/>
            <a:ext cx="3369924" cy="1857203"/>
          </a:xfrm>
          <a:prstGeom prst="rect">
            <a:avLst/>
          </a:prstGeom>
        </p:spPr>
      </p:pic>
      <p:pic>
        <p:nvPicPr>
          <p:cNvPr id="12" name="Picture 11">
            <a:extLst>
              <a:ext uri="{FF2B5EF4-FFF2-40B4-BE49-F238E27FC236}">
                <a16:creationId xmlns:a16="http://schemas.microsoft.com/office/drawing/2014/main" id="{0C7B3037-550B-452D-BD72-5A099625FFA5}"/>
              </a:ext>
            </a:extLst>
          </p:cNvPr>
          <p:cNvPicPr>
            <a:picLocks noChangeAspect="1"/>
          </p:cNvPicPr>
          <p:nvPr/>
        </p:nvPicPr>
        <p:blipFill>
          <a:blip r:embed="rId8"/>
          <a:stretch>
            <a:fillRect/>
          </a:stretch>
        </p:blipFill>
        <p:spPr>
          <a:xfrm>
            <a:off x="471728" y="277339"/>
            <a:ext cx="1652000" cy="789051"/>
          </a:xfrm>
          <a:prstGeom prst="rect">
            <a:avLst/>
          </a:prstGeom>
        </p:spPr>
      </p:pic>
    </p:spTree>
    <p:extLst>
      <p:ext uri="{BB962C8B-B14F-4D97-AF65-F5344CB8AC3E}">
        <p14:creationId xmlns:p14="http://schemas.microsoft.com/office/powerpoint/2010/main" val="252653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24C2FF8C-3815-437F-8341-EDDF49D0FA37}"/>
              </a:ext>
            </a:extLst>
          </p:cNvPr>
          <p:cNvSpPr txBox="1">
            <a:spLocks/>
          </p:cNvSpPr>
          <p:nvPr/>
        </p:nvSpPr>
        <p:spPr>
          <a:xfrm>
            <a:off x="432888" y="2976605"/>
            <a:ext cx="2367588" cy="553620"/>
          </a:xfrm>
          <a:prstGeom prst="rect">
            <a:avLst/>
          </a:prstGeom>
        </p:spPr>
        <p:txBody>
          <a:bodyPr vert="horz" lIns="74295" tIns="37148" rIns="74295" bIns="37148"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sz="1625" b="1" dirty="0">
                <a:latin typeface="Arial" panose="020B0604020202020204" pitchFamily="34" charset="0"/>
                <a:cs typeface="Arial" panose="020B0604020202020204" pitchFamily="34" charset="0"/>
              </a:rPr>
              <a:t>Automatic polishing machine</a:t>
            </a:r>
            <a:endParaRPr lang="ja-JP" altLang="en-US" sz="1625" b="1" dirty="0">
              <a:latin typeface="Arial" panose="020B0604020202020204" pitchFamily="34" charset="0"/>
              <a:cs typeface="Arial" panose="020B0604020202020204" pitchFamily="34" charset="0"/>
            </a:endParaRPr>
          </a:p>
        </p:txBody>
      </p:sp>
      <p:sp>
        <p:nvSpPr>
          <p:cNvPr id="5" name="タイトル 1">
            <a:extLst>
              <a:ext uri="{FF2B5EF4-FFF2-40B4-BE49-F238E27FC236}">
                <a16:creationId xmlns:a16="http://schemas.microsoft.com/office/drawing/2014/main" id="{18BF47C7-8F5D-4A91-B5F9-F63BCE758669}"/>
              </a:ext>
            </a:extLst>
          </p:cNvPr>
          <p:cNvSpPr txBox="1">
            <a:spLocks/>
          </p:cNvSpPr>
          <p:nvPr/>
        </p:nvSpPr>
        <p:spPr>
          <a:xfrm>
            <a:off x="2915816" y="1115257"/>
            <a:ext cx="2433543" cy="397526"/>
          </a:xfrm>
          <a:prstGeom prst="rect">
            <a:avLst/>
          </a:prstGeom>
        </p:spPr>
        <p:txBody>
          <a:bodyPr vert="horz" lIns="74295" tIns="37148" rIns="74295" bIns="37148"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lvl="0"/>
            <a:r>
              <a:rPr kumimoji="0" lang="en-US" altLang="en-US" sz="1625" dirty="0">
                <a:latin typeface="inherit"/>
              </a:rPr>
              <a:t>Turning roll 10 to 50 tons</a:t>
            </a:r>
            <a:r>
              <a:rPr kumimoji="0" lang="en-US" altLang="en-US" sz="1625" dirty="0"/>
              <a:t> </a:t>
            </a:r>
            <a:endParaRPr kumimoji="0" lang="en-US" altLang="en-US" sz="1625" dirty="0">
              <a:latin typeface="Arial" panose="020B0604020202020204" pitchFamily="34" charset="0"/>
            </a:endParaRPr>
          </a:p>
          <a:p>
            <a:endParaRPr lang="ja-JP" altLang="en-US" sz="1625" b="1" dirty="0"/>
          </a:p>
        </p:txBody>
      </p:sp>
      <p:sp>
        <p:nvSpPr>
          <p:cNvPr id="6" name="タイトル 1">
            <a:extLst>
              <a:ext uri="{FF2B5EF4-FFF2-40B4-BE49-F238E27FC236}">
                <a16:creationId xmlns:a16="http://schemas.microsoft.com/office/drawing/2014/main" id="{E218A5AB-E7B5-4B81-A56D-E729E7C1B1AF}"/>
              </a:ext>
            </a:extLst>
          </p:cNvPr>
          <p:cNvSpPr>
            <a:spLocks noGrp="1"/>
          </p:cNvSpPr>
          <p:nvPr>
            <p:ph type="title"/>
          </p:nvPr>
        </p:nvSpPr>
        <p:spPr>
          <a:xfrm>
            <a:off x="1442980" y="157286"/>
            <a:ext cx="2945672" cy="702810"/>
          </a:xfrm>
        </p:spPr>
        <p:txBody>
          <a:bodyPr>
            <a:noAutofit/>
          </a:bodyPr>
          <a:lstStyle/>
          <a:p>
            <a:pPr lvl="0" eaLnBrk="0" fontAlgn="base" hangingPunct="0">
              <a:spcAft>
                <a:spcPct val="0"/>
              </a:spcAft>
            </a:pPr>
            <a:r>
              <a:rPr lang="ja-JP" altLang="en-US" sz="2275" b="1" dirty="0"/>
              <a:t>工場設備</a:t>
            </a:r>
            <a:br>
              <a:rPr lang="en-US" altLang="ja-JP" sz="2275" b="1" dirty="0"/>
            </a:br>
            <a:r>
              <a:rPr lang="en-US" altLang="ja-JP" sz="1950" b="1" dirty="0"/>
              <a:t>Machine tool</a:t>
            </a:r>
            <a:endParaRPr lang="ja-JP" altLang="en-US" sz="2275" b="1" dirty="0"/>
          </a:p>
        </p:txBody>
      </p:sp>
      <p:pic>
        <p:nvPicPr>
          <p:cNvPr id="7" name="Picture 6">
            <a:extLst>
              <a:ext uri="{FF2B5EF4-FFF2-40B4-BE49-F238E27FC236}">
                <a16:creationId xmlns:a16="http://schemas.microsoft.com/office/drawing/2014/main" id="{2F92C502-C1B2-4CC3-92FA-D2C50D5DB366}"/>
              </a:ext>
            </a:extLst>
          </p:cNvPr>
          <p:cNvPicPr>
            <a:picLocks noChangeAspect="1"/>
          </p:cNvPicPr>
          <p:nvPr/>
        </p:nvPicPr>
        <p:blipFill>
          <a:blip r:embed="rId2"/>
          <a:stretch>
            <a:fillRect/>
          </a:stretch>
        </p:blipFill>
        <p:spPr>
          <a:xfrm>
            <a:off x="5580112" y="588288"/>
            <a:ext cx="3074863" cy="230614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8" name="Picture 7">
            <a:extLst>
              <a:ext uri="{FF2B5EF4-FFF2-40B4-BE49-F238E27FC236}">
                <a16:creationId xmlns:a16="http://schemas.microsoft.com/office/drawing/2014/main" id="{A0A26450-DDD6-42C3-9A00-19708DB124C5}"/>
              </a:ext>
            </a:extLst>
          </p:cNvPr>
          <p:cNvPicPr>
            <a:picLocks noChangeAspect="1"/>
          </p:cNvPicPr>
          <p:nvPr/>
        </p:nvPicPr>
        <p:blipFill>
          <a:blip r:embed="rId3"/>
          <a:stretch>
            <a:fillRect/>
          </a:stretch>
        </p:blipFill>
        <p:spPr>
          <a:xfrm>
            <a:off x="539552" y="3683575"/>
            <a:ext cx="2154260" cy="2911596"/>
          </a:xfrm>
          <a:prstGeom prst="rect">
            <a:avLst/>
          </a:prstGeom>
        </p:spPr>
      </p:pic>
      <p:pic>
        <p:nvPicPr>
          <p:cNvPr id="9" name="Picture 8">
            <a:extLst>
              <a:ext uri="{FF2B5EF4-FFF2-40B4-BE49-F238E27FC236}">
                <a16:creationId xmlns:a16="http://schemas.microsoft.com/office/drawing/2014/main" id="{52C1BD97-A470-4E0C-85A9-DD26A0402A97}"/>
              </a:ext>
            </a:extLst>
          </p:cNvPr>
          <p:cNvPicPr>
            <a:picLocks noChangeAspect="1"/>
          </p:cNvPicPr>
          <p:nvPr/>
        </p:nvPicPr>
        <p:blipFill>
          <a:blip r:embed="rId4"/>
          <a:stretch>
            <a:fillRect/>
          </a:stretch>
        </p:blipFill>
        <p:spPr>
          <a:xfrm>
            <a:off x="6639271" y="3683575"/>
            <a:ext cx="2304256" cy="2911596"/>
          </a:xfrm>
          <a:prstGeom prst="rect">
            <a:avLst/>
          </a:prstGeom>
        </p:spPr>
      </p:pic>
      <p:pic>
        <p:nvPicPr>
          <p:cNvPr id="10" name="Picture 9">
            <a:extLst>
              <a:ext uri="{FF2B5EF4-FFF2-40B4-BE49-F238E27FC236}">
                <a16:creationId xmlns:a16="http://schemas.microsoft.com/office/drawing/2014/main" id="{5A85D999-46C0-4F1B-A2D8-AED7F610676C}"/>
              </a:ext>
            </a:extLst>
          </p:cNvPr>
          <p:cNvPicPr>
            <a:picLocks noChangeAspect="1"/>
          </p:cNvPicPr>
          <p:nvPr/>
        </p:nvPicPr>
        <p:blipFill rotWithShape="1">
          <a:blip r:embed="rId5"/>
          <a:srcRect l="-605" t="17508" r="18170" b="1360"/>
          <a:stretch/>
        </p:blipFill>
        <p:spPr>
          <a:xfrm>
            <a:off x="3684755" y="3683575"/>
            <a:ext cx="2223401" cy="2911596"/>
          </a:xfrm>
          <a:prstGeom prst="rect">
            <a:avLst/>
          </a:prstGeom>
        </p:spPr>
      </p:pic>
      <p:sp>
        <p:nvSpPr>
          <p:cNvPr id="11" name="タイトル 1">
            <a:extLst>
              <a:ext uri="{FF2B5EF4-FFF2-40B4-BE49-F238E27FC236}">
                <a16:creationId xmlns:a16="http://schemas.microsoft.com/office/drawing/2014/main" id="{161BA2F2-EE58-42C8-A160-9845EBCFE60D}"/>
              </a:ext>
            </a:extLst>
          </p:cNvPr>
          <p:cNvSpPr txBox="1">
            <a:spLocks/>
          </p:cNvSpPr>
          <p:nvPr/>
        </p:nvSpPr>
        <p:spPr>
          <a:xfrm>
            <a:off x="3779911" y="2973750"/>
            <a:ext cx="2223401" cy="553620"/>
          </a:xfrm>
          <a:prstGeom prst="rect">
            <a:avLst/>
          </a:prstGeom>
        </p:spPr>
        <p:txBody>
          <a:bodyPr vert="horz" lIns="74295" tIns="37148" rIns="74295" bIns="37148"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sz="1625" b="1" dirty="0">
                <a:latin typeface="Arial" panose="020B0604020202020204" pitchFamily="34" charset="0"/>
                <a:cs typeface="Arial" panose="020B0604020202020204" pitchFamily="34" charset="0"/>
              </a:rPr>
              <a:t>Welding machine</a:t>
            </a:r>
            <a:endParaRPr lang="ja-JP" altLang="en-US" sz="1625" b="1" dirty="0">
              <a:latin typeface="Arial" panose="020B0604020202020204" pitchFamily="34" charset="0"/>
              <a:cs typeface="Arial" panose="020B0604020202020204" pitchFamily="34" charset="0"/>
            </a:endParaRPr>
          </a:p>
        </p:txBody>
      </p:sp>
      <p:sp>
        <p:nvSpPr>
          <p:cNvPr id="12" name="タイトル 1">
            <a:extLst>
              <a:ext uri="{FF2B5EF4-FFF2-40B4-BE49-F238E27FC236}">
                <a16:creationId xmlns:a16="http://schemas.microsoft.com/office/drawing/2014/main" id="{E80ED857-5AF6-4F16-BDBC-C646D7D31101}"/>
              </a:ext>
            </a:extLst>
          </p:cNvPr>
          <p:cNvSpPr txBox="1">
            <a:spLocks/>
          </p:cNvSpPr>
          <p:nvPr/>
        </p:nvSpPr>
        <p:spPr>
          <a:xfrm>
            <a:off x="6757763" y="2972942"/>
            <a:ext cx="2067271" cy="553620"/>
          </a:xfrm>
          <a:prstGeom prst="rect">
            <a:avLst/>
          </a:prstGeom>
        </p:spPr>
        <p:txBody>
          <a:bodyPr vert="horz" lIns="74295" tIns="37148" rIns="74295" bIns="37148"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sz="1625" b="1" dirty="0">
                <a:latin typeface="Arial" panose="020B0604020202020204" pitchFamily="34" charset="0"/>
                <a:cs typeface="Arial" panose="020B0604020202020204" pitchFamily="34" charset="0"/>
              </a:rPr>
              <a:t>Air compressor</a:t>
            </a:r>
            <a:endParaRPr lang="ja-JP" altLang="en-US" sz="1625" b="1" dirty="0">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DCF9DC33-0A08-4256-9B98-8CFBD1EB0A88}"/>
              </a:ext>
            </a:extLst>
          </p:cNvPr>
          <p:cNvPicPr>
            <a:picLocks noChangeAspect="1"/>
          </p:cNvPicPr>
          <p:nvPr/>
        </p:nvPicPr>
        <p:blipFill>
          <a:blip r:embed="rId6"/>
          <a:stretch>
            <a:fillRect/>
          </a:stretch>
        </p:blipFill>
        <p:spPr>
          <a:xfrm>
            <a:off x="178724" y="313491"/>
            <a:ext cx="1507984" cy="720264"/>
          </a:xfrm>
          <a:prstGeom prst="rect">
            <a:avLst/>
          </a:prstGeom>
        </p:spPr>
      </p:pic>
    </p:spTree>
    <p:extLst>
      <p:ext uri="{BB962C8B-B14F-4D97-AF65-F5344CB8AC3E}">
        <p14:creationId xmlns:p14="http://schemas.microsoft.com/office/powerpoint/2010/main" val="7206465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4A59082F-7C7F-4FB1-A277-E25F379AF457}"/>
              </a:ext>
            </a:extLst>
          </p:cNvPr>
          <p:cNvSpPr>
            <a:spLocks noGrp="1"/>
          </p:cNvSpPr>
          <p:nvPr>
            <p:ph type="title"/>
          </p:nvPr>
        </p:nvSpPr>
        <p:spPr>
          <a:xfrm>
            <a:off x="1606018" y="188640"/>
            <a:ext cx="6758120" cy="596869"/>
          </a:xfrm>
        </p:spPr>
        <p:txBody>
          <a:bodyPr>
            <a:noAutofit/>
          </a:bodyPr>
          <a:lstStyle/>
          <a:p>
            <a:pPr lvl="0" eaLnBrk="0" fontAlgn="base" hangingPunct="0">
              <a:spcAft>
                <a:spcPct val="0"/>
              </a:spcAft>
            </a:pPr>
            <a:r>
              <a:rPr lang="ja-JP" altLang="en-US" sz="2275" dirty="0"/>
              <a:t>工場設備</a:t>
            </a:r>
            <a:br>
              <a:rPr lang="en-US" altLang="ja-JP" sz="2275" dirty="0"/>
            </a:br>
            <a:r>
              <a:rPr lang="en-US" altLang="ja-JP" sz="1950" b="1" dirty="0"/>
              <a:t>Machine tool</a:t>
            </a:r>
            <a:endParaRPr lang="ja-JP" altLang="en-US" sz="2275" dirty="0"/>
          </a:p>
        </p:txBody>
      </p:sp>
      <p:sp>
        <p:nvSpPr>
          <p:cNvPr id="5" name="Rectangle 4">
            <a:extLst>
              <a:ext uri="{FF2B5EF4-FFF2-40B4-BE49-F238E27FC236}">
                <a16:creationId xmlns:a16="http://schemas.microsoft.com/office/drawing/2014/main" id="{5ED0E9CB-C3B6-4C7E-8E25-D763FC54808B}"/>
              </a:ext>
            </a:extLst>
          </p:cNvPr>
          <p:cNvSpPr/>
          <p:nvPr/>
        </p:nvSpPr>
        <p:spPr>
          <a:xfrm>
            <a:off x="300464" y="823016"/>
            <a:ext cx="2845227" cy="542584"/>
          </a:xfrm>
          <a:prstGeom prst="rect">
            <a:avLst/>
          </a:prstGeom>
        </p:spPr>
        <p:txBody>
          <a:bodyPr wrap="square">
            <a:spAutoFit/>
          </a:bodyPr>
          <a:lstStyle/>
          <a:p>
            <a:pPr algn="ctr" defTabSz="742950">
              <a:defRPr/>
            </a:pPr>
            <a:r>
              <a:rPr lang="en-US" altLang="ja-JP" sz="1463" i="1" dirty="0">
                <a:solidFill>
                  <a:srgbClr val="FF0000"/>
                </a:solidFill>
                <a:latin typeface="Arial" panose="020B0604020202020204" pitchFamily="34" charset="0"/>
                <a:ea typeface="ＭＳ Ｐゴシック" panose="020B0600070205080204" pitchFamily="34" charset="-128"/>
                <a:cs typeface="Arial" panose="020B0604020202020204" pitchFamily="34" charset="0"/>
              </a:rPr>
              <a:t>PMI testing</a:t>
            </a:r>
          </a:p>
          <a:p>
            <a:pPr algn="ctr" defTabSz="742950">
              <a:defRPr/>
            </a:pPr>
            <a:r>
              <a:rPr lang="en-US" altLang="ja-JP" sz="1463" i="1" dirty="0">
                <a:solidFill>
                  <a:prstClr val="black"/>
                </a:solidFill>
                <a:latin typeface="Arial" panose="020B0604020202020204" pitchFamily="34" charset="0"/>
                <a:ea typeface="ＭＳ Ｐゴシック" panose="020B0600070205080204" pitchFamily="34" charset="-128"/>
                <a:cs typeface="Arial" panose="020B0604020202020204" pitchFamily="34" charset="0"/>
              </a:rPr>
              <a:t>Material components testing</a:t>
            </a:r>
          </a:p>
        </p:txBody>
      </p:sp>
      <p:pic>
        <p:nvPicPr>
          <p:cNvPr id="6" name="Picture 5">
            <a:extLst>
              <a:ext uri="{FF2B5EF4-FFF2-40B4-BE49-F238E27FC236}">
                <a16:creationId xmlns:a16="http://schemas.microsoft.com/office/drawing/2014/main" id="{008C62CC-8704-406F-ACF4-35C1D9DBA0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1486138"/>
            <a:ext cx="3433630" cy="2575222"/>
          </a:xfrm>
          <a:prstGeom prst="rect">
            <a:avLst/>
          </a:prstGeom>
        </p:spPr>
      </p:pic>
      <p:pic>
        <p:nvPicPr>
          <p:cNvPr id="7" name="Picture 6">
            <a:extLst>
              <a:ext uri="{FF2B5EF4-FFF2-40B4-BE49-F238E27FC236}">
                <a16:creationId xmlns:a16="http://schemas.microsoft.com/office/drawing/2014/main" id="{1A8FDB03-9698-441B-B06A-1D0D52D18867}"/>
              </a:ext>
            </a:extLst>
          </p:cNvPr>
          <p:cNvPicPr>
            <a:picLocks noChangeAspect="1"/>
          </p:cNvPicPr>
          <p:nvPr/>
        </p:nvPicPr>
        <p:blipFill>
          <a:blip r:embed="rId3"/>
          <a:stretch>
            <a:fillRect/>
          </a:stretch>
        </p:blipFill>
        <p:spPr>
          <a:xfrm>
            <a:off x="3131840" y="4168318"/>
            <a:ext cx="2559511" cy="2501042"/>
          </a:xfrm>
          <a:prstGeom prst="rect">
            <a:avLst/>
          </a:prstGeom>
        </p:spPr>
      </p:pic>
      <p:sp>
        <p:nvSpPr>
          <p:cNvPr id="8" name="タイトル 1">
            <a:extLst>
              <a:ext uri="{FF2B5EF4-FFF2-40B4-BE49-F238E27FC236}">
                <a16:creationId xmlns:a16="http://schemas.microsoft.com/office/drawing/2014/main" id="{15DFACAF-CF70-423A-B734-1F1039242805}"/>
              </a:ext>
            </a:extLst>
          </p:cNvPr>
          <p:cNvSpPr txBox="1">
            <a:spLocks/>
          </p:cNvSpPr>
          <p:nvPr/>
        </p:nvSpPr>
        <p:spPr>
          <a:xfrm>
            <a:off x="3347864" y="3645024"/>
            <a:ext cx="1911523" cy="409546"/>
          </a:xfrm>
          <a:prstGeom prst="rect">
            <a:avLst/>
          </a:prstGeom>
        </p:spPr>
        <p:txBody>
          <a:bodyPr vert="horz" lIns="74295" tIns="37148" rIns="74295" bIns="37148" rtlCol="0" anchor="ctr">
            <a:normAutofit fontScale="975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defTabSz="742950">
              <a:defRPr/>
            </a:pPr>
            <a:r>
              <a:rPr lang="en-US" altLang="ja-JP" sz="1463" i="1" dirty="0">
                <a:solidFill>
                  <a:srgbClr val="FF0000"/>
                </a:solidFill>
                <a:latin typeface="Arial" panose="020B0604020202020204" pitchFamily="34" charset="0"/>
                <a:ea typeface="ＭＳ Ｐゴシック" panose="020B0600070205080204" pitchFamily="34" charset="-128"/>
                <a:cs typeface="Arial" panose="020B0604020202020204" pitchFamily="34" charset="0"/>
              </a:rPr>
              <a:t>Hand polisher</a:t>
            </a:r>
          </a:p>
        </p:txBody>
      </p:sp>
      <p:pic>
        <p:nvPicPr>
          <p:cNvPr id="10" name="Picture 9">
            <a:extLst>
              <a:ext uri="{FF2B5EF4-FFF2-40B4-BE49-F238E27FC236}">
                <a16:creationId xmlns:a16="http://schemas.microsoft.com/office/drawing/2014/main" id="{46EE473E-33C8-482E-BEBE-9D4198EDFA0A}"/>
              </a:ext>
            </a:extLst>
          </p:cNvPr>
          <p:cNvPicPr>
            <a:picLocks noChangeAspect="1"/>
          </p:cNvPicPr>
          <p:nvPr/>
        </p:nvPicPr>
        <p:blipFill>
          <a:blip r:embed="rId4"/>
          <a:stretch>
            <a:fillRect/>
          </a:stretch>
        </p:blipFill>
        <p:spPr>
          <a:xfrm>
            <a:off x="5922246" y="1397192"/>
            <a:ext cx="2797048" cy="2771126"/>
          </a:xfrm>
          <a:prstGeom prst="rect">
            <a:avLst/>
          </a:prstGeom>
        </p:spPr>
      </p:pic>
      <p:sp>
        <p:nvSpPr>
          <p:cNvPr id="11" name="タイトル 1">
            <a:extLst>
              <a:ext uri="{FF2B5EF4-FFF2-40B4-BE49-F238E27FC236}">
                <a16:creationId xmlns:a16="http://schemas.microsoft.com/office/drawing/2014/main" id="{006F6180-7376-4662-AF0F-0A4630BA8333}"/>
              </a:ext>
            </a:extLst>
          </p:cNvPr>
          <p:cNvSpPr txBox="1">
            <a:spLocks/>
          </p:cNvSpPr>
          <p:nvPr/>
        </p:nvSpPr>
        <p:spPr>
          <a:xfrm>
            <a:off x="6228184" y="924865"/>
            <a:ext cx="1911523" cy="409546"/>
          </a:xfrm>
          <a:prstGeom prst="rect">
            <a:avLst/>
          </a:prstGeom>
        </p:spPr>
        <p:txBody>
          <a:bodyPr vert="horz" lIns="74295" tIns="37148" rIns="74295" bIns="37148" rtlCol="0" anchor="ctr">
            <a:normAutofit fontScale="975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sz="1400" dirty="0">
                <a:solidFill>
                  <a:srgbClr val="FF0000"/>
                </a:solidFill>
                <a:effectLst/>
                <a:latin typeface="Segoe UI Web (West European)"/>
              </a:rPr>
              <a:t>Polishing</a:t>
            </a:r>
            <a:r>
              <a:rPr lang="en-US" sz="800" dirty="0">
                <a:solidFill>
                  <a:srgbClr val="FF0000"/>
                </a:solidFill>
                <a:effectLst/>
                <a:latin typeface="Segoe UI Web (West European)"/>
              </a:rPr>
              <a:t> </a:t>
            </a:r>
            <a:r>
              <a:rPr lang="en-US" sz="1400" dirty="0">
                <a:solidFill>
                  <a:srgbClr val="FF0000"/>
                </a:solidFill>
                <a:effectLst/>
                <a:latin typeface="Segoe UI Web (West European)"/>
              </a:rPr>
              <a:t>Machine</a:t>
            </a:r>
          </a:p>
        </p:txBody>
      </p:sp>
      <p:pic>
        <p:nvPicPr>
          <p:cNvPr id="13" name="Picture 12">
            <a:extLst>
              <a:ext uri="{FF2B5EF4-FFF2-40B4-BE49-F238E27FC236}">
                <a16:creationId xmlns:a16="http://schemas.microsoft.com/office/drawing/2014/main" id="{D8B6501C-F199-4B33-A70B-076B80E12279}"/>
              </a:ext>
            </a:extLst>
          </p:cNvPr>
          <p:cNvPicPr>
            <a:picLocks noChangeAspect="1"/>
          </p:cNvPicPr>
          <p:nvPr/>
        </p:nvPicPr>
        <p:blipFill>
          <a:blip r:embed="rId5"/>
          <a:stretch>
            <a:fillRect/>
          </a:stretch>
        </p:blipFill>
        <p:spPr>
          <a:xfrm>
            <a:off x="300464" y="84488"/>
            <a:ext cx="1652000" cy="789051"/>
          </a:xfrm>
          <a:prstGeom prst="rect">
            <a:avLst/>
          </a:prstGeom>
        </p:spPr>
      </p:pic>
    </p:spTree>
    <p:extLst>
      <p:ext uri="{BB962C8B-B14F-4D97-AF65-F5344CB8AC3E}">
        <p14:creationId xmlns:p14="http://schemas.microsoft.com/office/powerpoint/2010/main" val="786590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37451" y="731836"/>
            <a:ext cx="2962672" cy="1143000"/>
          </a:xfrm>
        </p:spPr>
        <p:txBody>
          <a:bodyPr>
            <a:normAutofit/>
          </a:bodyPr>
          <a:lstStyle/>
          <a:p>
            <a:pPr algn="l"/>
            <a:r>
              <a:rPr kumimoji="1" lang="en-US" altLang="ja-JP" dirty="0"/>
              <a:t>ISO 9001</a:t>
            </a:r>
            <a:endParaRPr kumimoji="1" lang="ja-JP" altLang="en-US" dirty="0"/>
          </a:p>
        </p:txBody>
      </p:sp>
      <p:pic>
        <p:nvPicPr>
          <p:cNvPr id="5" name="Picture 4">
            <a:extLst>
              <a:ext uri="{FF2B5EF4-FFF2-40B4-BE49-F238E27FC236}">
                <a16:creationId xmlns:a16="http://schemas.microsoft.com/office/drawing/2014/main" id="{9BB14701-ED91-439B-AE72-263CBB5425FF}"/>
              </a:ext>
            </a:extLst>
          </p:cNvPr>
          <p:cNvPicPr>
            <a:picLocks noChangeAspect="1"/>
          </p:cNvPicPr>
          <p:nvPr/>
        </p:nvPicPr>
        <p:blipFill>
          <a:blip r:embed="rId2"/>
          <a:stretch>
            <a:fillRect/>
          </a:stretch>
        </p:blipFill>
        <p:spPr>
          <a:xfrm>
            <a:off x="251520" y="116632"/>
            <a:ext cx="1724008" cy="823444"/>
          </a:xfrm>
          <a:prstGeom prst="rect">
            <a:avLst/>
          </a:prstGeom>
        </p:spPr>
      </p:pic>
      <p:pic>
        <p:nvPicPr>
          <p:cNvPr id="6" name="Picture 5">
            <a:extLst>
              <a:ext uri="{FF2B5EF4-FFF2-40B4-BE49-F238E27FC236}">
                <a16:creationId xmlns:a16="http://schemas.microsoft.com/office/drawing/2014/main" id="{EFCFB0A5-E8F5-436D-836E-44E8E0458DBC}"/>
              </a:ext>
            </a:extLst>
          </p:cNvPr>
          <p:cNvPicPr>
            <a:picLocks noChangeAspect="1"/>
          </p:cNvPicPr>
          <p:nvPr/>
        </p:nvPicPr>
        <p:blipFill>
          <a:blip r:embed="rId3"/>
          <a:stretch>
            <a:fillRect/>
          </a:stretch>
        </p:blipFill>
        <p:spPr>
          <a:xfrm>
            <a:off x="3324067" y="219068"/>
            <a:ext cx="4639623" cy="6419864"/>
          </a:xfrm>
          <a:prstGeom prst="rect">
            <a:avLst/>
          </a:prstGeom>
        </p:spPr>
      </p:pic>
    </p:spTree>
    <p:extLst>
      <p:ext uri="{BB962C8B-B14F-4D97-AF65-F5344CB8AC3E}">
        <p14:creationId xmlns:p14="http://schemas.microsoft.com/office/powerpoint/2010/main" val="35050406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a:xfrm>
            <a:off x="1177280" y="-18256"/>
            <a:ext cx="6779096" cy="1143000"/>
          </a:xfrm>
        </p:spPr>
        <p:txBody>
          <a:bodyPr>
            <a:normAutofit/>
          </a:bodyPr>
          <a:lstStyle/>
          <a:p>
            <a:r>
              <a:rPr kumimoji="1" lang="en-US" altLang="ja-JP" dirty="0"/>
              <a:t>ASME U STAMP</a:t>
            </a:r>
            <a:endParaRPr kumimoji="1" lang="ja-JP" altLang="en-US" dirty="0"/>
          </a:p>
        </p:txBody>
      </p:sp>
      <p:sp>
        <p:nvSpPr>
          <p:cNvPr id="2" name="正方形/長方形 1"/>
          <p:cNvSpPr/>
          <p:nvPr/>
        </p:nvSpPr>
        <p:spPr>
          <a:xfrm>
            <a:off x="107504" y="1066262"/>
            <a:ext cx="3600400" cy="2800767"/>
          </a:xfrm>
          <a:prstGeom prst="rect">
            <a:avLst/>
          </a:prstGeom>
        </p:spPr>
        <p:txBody>
          <a:bodyPr wrap="square">
            <a:spAutoFit/>
          </a:bodyPr>
          <a:lstStyle/>
          <a:p>
            <a:r>
              <a:rPr lang="ja-JP" altLang="en-US" sz="3200" dirty="0">
                <a:solidFill>
                  <a:srgbClr val="FF0000"/>
                </a:solidFill>
              </a:rPr>
              <a:t>国際規格</a:t>
            </a:r>
            <a:r>
              <a:rPr lang="ja-JP" altLang="en-US" sz="3200" dirty="0"/>
              <a:t>に基づく　</a:t>
            </a:r>
            <a:r>
              <a:rPr lang="en-US" altLang="ja-JP" sz="3200" dirty="0"/>
              <a:t>『</a:t>
            </a:r>
            <a:r>
              <a:rPr lang="ja-JP" altLang="en-US" sz="3200" dirty="0">
                <a:solidFill>
                  <a:srgbClr val="FF0000"/>
                </a:solidFill>
              </a:rPr>
              <a:t>圧力容器</a:t>
            </a:r>
            <a:r>
              <a:rPr lang="en-US" altLang="ja-JP" sz="3200" dirty="0"/>
              <a:t>』</a:t>
            </a:r>
          </a:p>
          <a:p>
            <a:r>
              <a:rPr lang="ja-JP" altLang="en-US" sz="1600" dirty="0"/>
              <a:t>　</a:t>
            </a:r>
            <a:endParaRPr lang="en-US" altLang="ja-JP" sz="1600" dirty="0"/>
          </a:p>
          <a:p>
            <a:r>
              <a:rPr lang="ja-JP" altLang="en-US" sz="3200" dirty="0"/>
              <a:t>を製作するための</a:t>
            </a:r>
            <a:endParaRPr lang="en-US" altLang="ja-JP" sz="3200" dirty="0"/>
          </a:p>
          <a:p>
            <a:r>
              <a:rPr lang="ja-JP" altLang="en-US" sz="3200" dirty="0"/>
              <a:t>工場の認証を取得いたしました。</a:t>
            </a:r>
          </a:p>
        </p:txBody>
      </p:sp>
      <p:pic>
        <p:nvPicPr>
          <p:cNvPr id="9" name="図 8" descr="屋外, 座る, 建物, 歩道 が含まれている画像&#10;&#10;自動的に生成された説明">
            <a:extLst>
              <a:ext uri="{FF2B5EF4-FFF2-40B4-BE49-F238E27FC236}">
                <a16:creationId xmlns:a16="http://schemas.microsoft.com/office/drawing/2014/main" id="{9404798A-7745-4C7D-9DC2-AE5085E48A4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3955" r="5108" b="7149"/>
          <a:stretch/>
        </p:blipFill>
        <p:spPr>
          <a:xfrm>
            <a:off x="2699792" y="3467245"/>
            <a:ext cx="1584176" cy="3277606"/>
          </a:xfrm>
          <a:prstGeom prst="rect">
            <a:avLst/>
          </a:prstGeom>
        </p:spPr>
      </p:pic>
      <p:pic>
        <p:nvPicPr>
          <p:cNvPr id="4" name="Picture 3">
            <a:extLst>
              <a:ext uri="{FF2B5EF4-FFF2-40B4-BE49-F238E27FC236}">
                <a16:creationId xmlns:a16="http://schemas.microsoft.com/office/drawing/2014/main" id="{B569805A-9590-46D1-9F13-9F443C466321}"/>
              </a:ext>
            </a:extLst>
          </p:cNvPr>
          <p:cNvPicPr>
            <a:picLocks noChangeAspect="1"/>
          </p:cNvPicPr>
          <p:nvPr/>
        </p:nvPicPr>
        <p:blipFill>
          <a:blip r:embed="rId3"/>
          <a:stretch>
            <a:fillRect/>
          </a:stretch>
        </p:blipFill>
        <p:spPr>
          <a:xfrm>
            <a:off x="4496453" y="1031562"/>
            <a:ext cx="4450975" cy="5731741"/>
          </a:xfrm>
          <a:prstGeom prst="rect">
            <a:avLst/>
          </a:prstGeom>
        </p:spPr>
      </p:pic>
      <p:pic>
        <p:nvPicPr>
          <p:cNvPr id="8" name="Picture 7">
            <a:extLst>
              <a:ext uri="{FF2B5EF4-FFF2-40B4-BE49-F238E27FC236}">
                <a16:creationId xmlns:a16="http://schemas.microsoft.com/office/drawing/2014/main" id="{3C87096C-F076-4EC2-A473-55FC68DFE3B8}"/>
              </a:ext>
            </a:extLst>
          </p:cNvPr>
          <p:cNvPicPr>
            <a:picLocks noChangeAspect="1"/>
          </p:cNvPicPr>
          <p:nvPr/>
        </p:nvPicPr>
        <p:blipFill>
          <a:blip r:embed="rId4"/>
          <a:stretch>
            <a:fillRect/>
          </a:stretch>
        </p:blipFill>
        <p:spPr>
          <a:xfrm>
            <a:off x="323528" y="218765"/>
            <a:ext cx="1868024" cy="892231"/>
          </a:xfrm>
          <a:prstGeom prst="rect">
            <a:avLst/>
          </a:prstGeom>
        </p:spPr>
      </p:pic>
    </p:spTree>
    <p:extLst>
      <p:ext uri="{BB962C8B-B14F-4D97-AF65-F5344CB8AC3E}">
        <p14:creationId xmlns:p14="http://schemas.microsoft.com/office/powerpoint/2010/main" val="23272450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19A57-2FBA-4CB3-A1EB-8729FF145C9B}"/>
              </a:ext>
            </a:extLst>
          </p:cNvPr>
          <p:cNvSpPr>
            <a:spLocks noGrp="1"/>
          </p:cNvSpPr>
          <p:nvPr>
            <p:ph type="title"/>
          </p:nvPr>
        </p:nvSpPr>
        <p:spPr>
          <a:xfrm>
            <a:off x="1547664" y="274638"/>
            <a:ext cx="4752528" cy="696274"/>
          </a:xfrm>
        </p:spPr>
        <p:txBody>
          <a:bodyPr>
            <a:normAutofit fontScale="90000"/>
          </a:bodyPr>
          <a:lstStyle/>
          <a:p>
            <a:r>
              <a:rPr lang="en-CA" sz="4000" dirty="0"/>
              <a:t>NB STAMP</a:t>
            </a:r>
            <a:endParaRPr lang="en-US" sz="4000" dirty="0"/>
          </a:p>
        </p:txBody>
      </p:sp>
      <p:pic>
        <p:nvPicPr>
          <p:cNvPr id="6" name="Picture 5">
            <a:extLst>
              <a:ext uri="{FF2B5EF4-FFF2-40B4-BE49-F238E27FC236}">
                <a16:creationId xmlns:a16="http://schemas.microsoft.com/office/drawing/2014/main" id="{E3A7D544-0786-4FB1-9727-492C52364F7C}"/>
              </a:ext>
            </a:extLst>
          </p:cNvPr>
          <p:cNvPicPr>
            <a:picLocks noChangeAspect="1"/>
          </p:cNvPicPr>
          <p:nvPr/>
        </p:nvPicPr>
        <p:blipFill>
          <a:blip r:embed="rId2"/>
          <a:stretch>
            <a:fillRect/>
          </a:stretch>
        </p:blipFill>
        <p:spPr>
          <a:xfrm>
            <a:off x="111502" y="411769"/>
            <a:ext cx="1457758" cy="696274"/>
          </a:xfrm>
          <a:prstGeom prst="rect">
            <a:avLst/>
          </a:prstGeom>
        </p:spPr>
      </p:pic>
      <p:pic>
        <p:nvPicPr>
          <p:cNvPr id="12" name="Picture 11">
            <a:extLst>
              <a:ext uri="{FF2B5EF4-FFF2-40B4-BE49-F238E27FC236}">
                <a16:creationId xmlns:a16="http://schemas.microsoft.com/office/drawing/2014/main" id="{E0F25C37-2B4B-421D-8C30-22DAAEF0B67F}"/>
              </a:ext>
            </a:extLst>
          </p:cNvPr>
          <p:cNvPicPr>
            <a:picLocks noChangeAspect="1"/>
          </p:cNvPicPr>
          <p:nvPr/>
        </p:nvPicPr>
        <p:blipFill>
          <a:blip r:embed="rId3"/>
          <a:stretch>
            <a:fillRect/>
          </a:stretch>
        </p:blipFill>
        <p:spPr>
          <a:xfrm>
            <a:off x="2259624" y="1002344"/>
            <a:ext cx="4420354" cy="5697502"/>
          </a:xfrm>
          <a:prstGeom prst="rect">
            <a:avLst/>
          </a:prstGeom>
        </p:spPr>
      </p:pic>
      <p:pic>
        <p:nvPicPr>
          <p:cNvPr id="14" name="Picture 13">
            <a:extLst>
              <a:ext uri="{FF2B5EF4-FFF2-40B4-BE49-F238E27FC236}">
                <a16:creationId xmlns:a16="http://schemas.microsoft.com/office/drawing/2014/main" id="{D71C02EB-C4DB-4DA2-8098-99B1176D4A22}"/>
              </a:ext>
            </a:extLst>
          </p:cNvPr>
          <p:cNvPicPr>
            <a:picLocks noChangeAspect="1"/>
          </p:cNvPicPr>
          <p:nvPr/>
        </p:nvPicPr>
        <p:blipFill>
          <a:blip r:embed="rId4"/>
          <a:stretch>
            <a:fillRect/>
          </a:stretch>
        </p:blipFill>
        <p:spPr>
          <a:xfrm>
            <a:off x="5758102" y="125859"/>
            <a:ext cx="921876" cy="845053"/>
          </a:xfrm>
          <a:prstGeom prst="rect">
            <a:avLst/>
          </a:prstGeom>
        </p:spPr>
      </p:pic>
    </p:spTree>
    <p:extLst>
      <p:ext uri="{BB962C8B-B14F-4D97-AF65-F5344CB8AC3E}">
        <p14:creationId xmlns:p14="http://schemas.microsoft.com/office/powerpoint/2010/main" val="4406392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09CEF147-866C-49EC-9676-86F310A7DD80}"/>
              </a:ext>
            </a:extLst>
          </p:cNvPr>
          <p:cNvSpPr txBox="1">
            <a:spLocks/>
          </p:cNvSpPr>
          <p:nvPr/>
        </p:nvSpPr>
        <p:spPr>
          <a:xfrm>
            <a:off x="179512" y="5805264"/>
            <a:ext cx="9145016" cy="90793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endParaRPr lang="ja-JP" altLang="en-US" sz="2400" b="1" u="sng" dirty="0"/>
          </a:p>
        </p:txBody>
      </p:sp>
      <p:sp>
        <p:nvSpPr>
          <p:cNvPr id="11" name="タイトル 1">
            <a:extLst>
              <a:ext uri="{FF2B5EF4-FFF2-40B4-BE49-F238E27FC236}">
                <a16:creationId xmlns:a16="http://schemas.microsoft.com/office/drawing/2014/main" id="{D96C734E-D34F-4589-9A51-5FE0631A11DD}"/>
              </a:ext>
            </a:extLst>
          </p:cNvPr>
          <p:cNvSpPr txBox="1">
            <a:spLocks noGrp="1"/>
          </p:cNvSpPr>
          <p:nvPr>
            <p:ph type="title"/>
          </p:nvPr>
        </p:nvSpPr>
        <p:spPr>
          <a:xfrm>
            <a:off x="457200" y="12576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3600" dirty="0"/>
              <a:t>経営スタッフ</a:t>
            </a:r>
          </a:p>
        </p:txBody>
      </p:sp>
      <p:sp>
        <p:nvSpPr>
          <p:cNvPr id="2" name="テキスト ボックス 1">
            <a:extLst>
              <a:ext uri="{FF2B5EF4-FFF2-40B4-BE49-F238E27FC236}">
                <a16:creationId xmlns:a16="http://schemas.microsoft.com/office/drawing/2014/main" id="{2171C7B2-A620-432F-875B-E988AEFA383C}"/>
              </a:ext>
            </a:extLst>
          </p:cNvPr>
          <p:cNvSpPr txBox="1"/>
          <p:nvPr/>
        </p:nvSpPr>
        <p:spPr>
          <a:xfrm>
            <a:off x="1283267" y="5085184"/>
            <a:ext cx="2384510" cy="646331"/>
          </a:xfrm>
          <a:prstGeom prst="rect">
            <a:avLst/>
          </a:prstGeom>
          <a:noFill/>
        </p:spPr>
        <p:txBody>
          <a:bodyPr wrap="square" rtlCol="0">
            <a:spAutoFit/>
          </a:bodyPr>
          <a:lstStyle/>
          <a:p>
            <a:r>
              <a:rPr kumimoji="1" lang="ja-JP" altLang="en-US" dirty="0"/>
              <a:t>　</a:t>
            </a:r>
            <a:endParaRPr kumimoji="1" lang="en-US" altLang="ja-JP" dirty="0"/>
          </a:p>
          <a:p>
            <a:endParaRPr kumimoji="1" lang="ja-JP" altLang="en-US" dirty="0"/>
          </a:p>
        </p:txBody>
      </p:sp>
      <p:sp>
        <p:nvSpPr>
          <p:cNvPr id="12" name="テキスト ボックス 11">
            <a:extLst>
              <a:ext uri="{FF2B5EF4-FFF2-40B4-BE49-F238E27FC236}">
                <a16:creationId xmlns:a16="http://schemas.microsoft.com/office/drawing/2014/main" id="{C9622DFC-C3E2-27F7-F261-583804330DC2}"/>
              </a:ext>
            </a:extLst>
          </p:cNvPr>
          <p:cNvSpPr txBox="1"/>
          <p:nvPr/>
        </p:nvSpPr>
        <p:spPr>
          <a:xfrm>
            <a:off x="1122491" y="4940690"/>
            <a:ext cx="2384510" cy="646331"/>
          </a:xfrm>
          <a:prstGeom prst="rect">
            <a:avLst/>
          </a:prstGeom>
          <a:noFill/>
        </p:spPr>
        <p:txBody>
          <a:bodyPr wrap="square" rtlCol="0">
            <a:spAutoFit/>
          </a:bodyPr>
          <a:lstStyle/>
          <a:p>
            <a:pPr algn="ctr"/>
            <a:r>
              <a:rPr kumimoji="1" lang="ja-JP" altLang="en-US" dirty="0"/>
              <a:t>ソン　社長　</a:t>
            </a:r>
            <a:endParaRPr kumimoji="1" lang="en-US" altLang="ja-JP" dirty="0"/>
          </a:p>
          <a:p>
            <a:endParaRPr kumimoji="1" lang="ja-JP" altLang="en-US" dirty="0"/>
          </a:p>
        </p:txBody>
      </p:sp>
      <p:sp>
        <p:nvSpPr>
          <p:cNvPr id="13" name="正方形/長方形 12">
            <a:extLst>
              <a:ext uri="{FF2B5EF4-FFF2-40B4-BE49-F238E27FC236}">
                <a16:creationId xmlns:a16="http://schemas.microsoft.com/office/drawing/2014/main" id="{9C8E7572-4FF1-C790-355A-EC800B75A6C7}"/>
              </a:ext>
            </a:extLst>
          </p:cNvPr>
          <p:cNvSpPr/>
          <p:nvPr/>
        </p:nvSpPr>
        <p:spPr>
          <a:xfrm>
            <a:off x="457200" y="5655022"/>
            <a:ext cx="8025928" cy="1077218"/>
          </a:xfrm>
          <a:prstGeom prst="rect">
            <a:avLst/>
          </a:prstGeom>
          <a:ln w="19050">
            <a:solidFill>
              <a:schemeClr val="tx2">
                <a:lumMod val="60000"/>
                <a:lumOff val="40000"/>
              </a:schemeClr>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3200" dirty="0">
                <a:solidFill>
                  <a:srgbClr val="FF0000"/>
                </a:solidFill>
                <a:latin typeface="Calibri"/>
                <a:ea typeface="ＭＳ Ｐゴシック" panose="020B0600070205080204" pitchFamily="50" charset="-128"/>
              </a:rPr>
              <a:t>お客様に安心、満足していただくことを第一</a:t>
            </a:r>
            <a:r>
              <a:rPr lang="ja-JP" altLang="en-US" sz="3200" dirty="0">
                <a:latin typeface="Calibri"/>
                <a:ea typeface="ＭＳ Ｐゴシック" panose="020B0600070205080204" pitchFamily="50" charset="-128"/>
              </a:rPr>
              <a:t>に、</a:t>
            </a:r>
            <a:endParaRPr lang="en-US" altLang="ja-JP" sz="3200" dirty="0">
              <a:latin typeface="Calibri"/>
              <a:ea typeface="ＭＳ Ｐゴシック" panose="020B060007020508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ベトナムのスタッフを率いております。</a:t>
            </a:r>
          </a:p>
        </p:txBody>
      </p:sp>
      <p:pic>
        <p:nvPicPr>
          <p:cNvPr id="9" name="図 8">
            <a:extLst>
              <a:ext uri="{FF2B5EF4-FFF2-40B4-BE49-F238E27FC236}">
                <a16:creationId xmlns:a16="http://schemas.microsoft.com/office/drawing/2014/main" id="{423A9EF6-6D9A-1E0B-CA8D-2F9C92EFF7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1268760"/>
            <a:ext cx="3827096" cy="3553057"/>
          </a:xfrm>
          <a:prstGeom prst="rect">
            <a:avLst/>
          </a:prstGeom>
        </p:spPr>
      </p:pic>
      <p:sp>
        <p:nvSpPr>
          <p:cNvPr id="3" name="AutoShape 2">
            <a:extLst>
              <a:ext uri="{FF2B5EF4-FFF2-40B4-BE49-F238E27FC236}">
                <a16:creationId xmlns:a16="http://schemas.microsoft.com/office/drawing/2014/main" id="{3116BF55-B1F7-930C-806B-6F06202675EA}"/>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5" name="図 4" descr="建物の前にいる男性&#10;&#10;低い精度で自動的に生成された説明">
            <a:extLst>
              <a:ext uri="{FF2B5EF4-FFF2-40B4-BE49-F238E27FC236}">
                <a16:creationId xmlns:a16="http://schemas.microsoft.com/office/drawing/2014/main" id="{3C0491C5-3077-1236-D3C6-E551F13FF8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2080" y="1268760"/>
            <a:ext cx="2664793" cy="3553057"/>
          </a:xfrm>
          <a:prstGeom prst="rect">
            <a:avLst/>
          </a:prstGeom>
        </p:spPr>
      </p:pic>
      <p:sp>
        <p:nvSpPr>
          <p:cNvPr id="6" name="テキスト ボックス 5">
            <a:extLst>
              <a:ext uri="{FF2B5EF4-FFF2-40B4-BE49-F238E27FC236}">
                <a16:creationId xmlns:a16="http://schemas.microsoft.com/office/drawing/2014/main" id="{74CD555C-4EFB-03F4-4079-D486E2EFDD8E}"/>
              </a:ext>
            </a:extLst>
          </p:cNvPr>
          <p:cNvSpPr txBox="1"/>
          <p:nvPr/>
        </p:nvSpPr>
        <p:spPr>
          <a:xfrm>
            <a:off x="5220072" y="4940690"/>
            <a:ext cx="2384510" cy="646331"/>
          </a:xfrm>
          <a:prstGeom prst="rect">
            <a:avLst/>
          </a:prstGeom>
          <a:noFill/>
        </p:spPr>
        <p:txBody>
          <a:bodyPr wrap="square" rtlCol="0">
            <a:spAutoFit/>
          </a:bodyPr>
          <a:lstStyle/>
          <a:p>
            <a:pPr algn="ctr"/>
            <a:r>
              <a:rPr lang="ja-JP" altLang="en-US" dirty="0"/>
              <a:t>井上  </a:t>
            </a:r>
            <a:r>
              <a:rPr kumimoji="1" lang="ja-JP" altLang="en-US" dirty="0"/>
              <a:t>会長　</a:t>
            </a:r>
            <a:endParaRPr kumimoji="1" lang="en-US" altLang="ja-JP" dirty="0"/>
          </a:p>
          <a:p>
            <a:endParaRPr kumimoji="1" lang="ja-JP" altLang="en-US" dirty="0"/>
          </a:p>
        </p:txBody>
      </p:sp>
      <p:pic>
        <p:nvPicPr>
          <p:cNvPr id="14" name="Picture 13">
            <a:extLst>
              <a:ext uri="{FF2B5EF4-FFF2-40B4-BE49-F238E27FC236}">
                <a16:creationId xmlns:a16="http://schemas.microsoft.com/office/drawing/2014/main" id="{2220E9EA-7CD5-46F2-B1AE-55F1A75DF211}"/>
              </a:ext>
            </a:extLst>
          </p:cNvPr>
          <p:cNvPicPr>
            <a:picLocks noChangeAspect="1"/>
          </p:cNvPicPr>
          <p:nvPr/>
        </p:nvPicPr>
        <p:blipFill>
          <a:blip r:embed="rId4"/>
          <a:stretch>
            <a:fillRect/>
          </a:stretch>
        </p:blipFill>
        <p:spPr>
          <a:xfrm>
            <a:off x="457200" y="268458"/>
            <a:ext cx="1579992" cy="754657"/>
          </a:xfrm>
          <a:prstGeom prst="rect">
            <a:avLst/>
          </a:prstGeom>
        </p:spPr>
      </p:pic>
    </p:spTree>
    <p:extLst>
      <p:ext uri="{BB962C8B-B14F-4D97-AF65-F5344CB8AC3E}">
        <p14:creationId xmlns:p14="http://schemas.microsoft.com/office/powerpoint/2010/main" val="892218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教育</a:t>
            </a:r>
          </a:p>
        </p:txBody>
      </p:sp>
      <p:sp>
        <p:nvSpPr>
          <p:cNvPr id="3" name="コンテンツ プレースホルダー 2"/>
          <p:cNvSpPr>
            <a:spLocks noGrp="1"/>
          </p:cNvSpPr>
          <p:nvPr>
            <p:ph idx="1"/>
          </p:nvPr>
        </p:nvSpPr>
        <p:spPr/>
        <p:txBody>
          <a:bodyPr/>
          <a:lstStyle/>
          <a:p>
            <a:endParaRPr kumimoji="1" lang="ja-JP" altLang="en-US"/>
          </a:p>
        </p:txBody>
      </p:sp>
      <p:pic>
        <p:nvPicPr>
          <p:cNvPr id="14338" name="Picture 2" descr="C:\Users\hiroshi inoue\Pictures\マイフォト\2014-05-16\DSC0025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1503635"/>
            <a:ext cx="6744115" cy="505663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A18515AF-1969-4CD6-B11E-63C4EB590C95}"/>
              </a:ext>
            </a:extLst>
          </p:cNvPr>
          <p:cNvPicPr>
            <a:picLocks noChangeAspect="1"/>
          </p:cNvPicPr>
          <p:nvPr/>
        </p:nvPicPr>
        <p:blipFill>
          <a:blip r:embed="rId3"/>
          <a:stretch>
            <a:fillRect/>
          </a:stretch>
        </p:blipFill>
        <p:spPr>
          <a:xfrm>
            <a:off x="471728" y="277339"/>
            <a:ext cx="2075694" cy="991421"/>
          </a:xfrm>
          <a:prstGeom prst="rect">
            <a:avLst/>
          </a:prstGeom>
        </p:spPr>
      </p:pic>
    </p:spTree>
    <p:extLst>
      <p:ext uri="{BB962C8B-B14F-4D97-AF65-F5344CB8AC3E}">
        <p14:creationId xmlns:p14="http://schemas.microsoft.com/office/powerpoint/2010/main" val="18087096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CB21E-DAFD-4A2C-A4AF-4BB1F7B50F4A}"/>
              </a:ext>
            </a:extLst>
          </p:cNvPr>
          <p:cNvSpPr>
            <a:spLocks noGrp="1"/>
          </p:cNvSpPr>
          <p:nvPr>
            <p:ph type="title"/>
          </p:nvPr>
        </p:nvSpPr>
        <p:spPr>
          <a:xfrm>
            <a:off x="457200" y="274638"/>
            <a:ext cx="8219256" cy="1138138"/>
          </a:xfrm>
        </p:spPr>
        <p:txBody>
          <a:bodyPr>
            <a:normAutofit fontScale="90000"/>
          </a:bodyPr>
          <a:lstStyle/>
          <a:p>
            <a:r>
              <a:rPr lang="en-US" b="1" dirty="0">
                <a:latin typeface="Arial" panose="020B0604020202020204" pitchFamily="34" charset="0"/>
                <a:cs typeface="Arial" panose="020B0604020202020204" pitchFamily="34" charset="0"/>
              </a:rPr>
              <a:t>Company Organization Chart</a:t>
            </a:r>
            <a:br>
              <a:rPr lang="en-US" b="1" dirty="0">
                <a:latin typeface="Arial" panose="020B0604020202020204" pitchFamily="34" charset="0"/>
                <a:cs typeface="Arial" panose="020B0604020202020204" pitchFamily="34" charset="0"/>
              </a:rPr>
            </a:br>
            <a:endParaRPr lang="en-US" dirty="0"/>
          </a:p>
        </p:txBody>
      </p:sp>
      <p:pic>
        <p:nvPicPr>
          <p:cNvPr id="4" name="Picture 3">
            <a:extLst>
              <a:ext uri="{FF2B5EF4-FFF2-40B4-BE49-F238E27FC236}">
                <a16:creationId xmlns:a16="http://schemas.microsoft.com/office/drawing/2014/main" id="{D6A24BBE-4923-482B-8E09-DBE3FBD3378A}"/>
              </a:ext>
            </a:extLst>
          </p:cNvPr>
          <p:cNvPicPr>
            <a:picLocks noChangeAspect="1"/>
          </p:cNvPicPr>
          <p:nvPr/>
        </p:nvPicPr>
        <p:blipFill>
          <a:blip r:embed="rId2"/>
          <a:stretch>
            <a:fillRect/>
          </a:stretch>
        </p:blipFill>
        <p:spPr>
          <a:xfrm>
            <a:off x="323528" y="1556792"/>
            <a:ext cx="8635436" cy="5110174"/>
          </a:xfrm>
          <a:prstGeom prst="rect">
            <a:avLst/>
          </a:prstGeom>
        </p:spPr>
      </p:pic>
    </p:spTree>
    <p:extLst>
      <p:ext uri="{BB962C8B-B14F-4D97-AF65-F5344CB8AC3E}">
        <p14:creationId xmlns:p14="http://schemas.microsoft.com/office/powerpoint/2010/main" val="16097037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オブジェクト 13">
            <a:extLst>
              <a:ext uri="{FF2B5EF4-FFF2-40B4-BE49-F238E27FC236}">
                <a16:creationId xmlns:a16="http://schemas.microsoft.com/office/drawing/2014/main" id="{7F92A4B6-145F-4368-8B7F-B04CBF832E09}"/>
              </a:ext>
            </a:extLst>
          </p:cNvPr>
          <p:cNvGraphicFramePr>
            <a:graphicFrameLocks noChangeAspect="1"/>
          </p:cNvGraphicFramePr>
          <p:nvPr>
            <p:extLst>
              <p:ext uri="{D42A27DB-BD31-4B8C-83A1-F6EECF244321}">
                <p14:modId xmlns:p14="http://schemas.microsoft.com/office/powerpoint/2010/main" val="434903690"/>
              </p:ext>
            </p:extLst>
          </p:nvPr>
        </p:nvGraphicFramePr>
        <p:xfrm>
          <a:off x="141699" y="1149322"/>
          <a:ext cx="8987493" cy="9048430"/>
        </p:xfrm>
        <a:graphic>
          <a:graphicData uri="http://schemas.openxmlformats.org/presentationml/2006/ole">
            <mc:AlternateContent xmlns:mc="http://schemas.openxmlformats.org/markup-compatibility/2006">
              <mc:Choice xmlns:v="urn:schemas-microsoft-com:vml" Requires="v">
                <p:oleObj spid="_x0000_s4099" name="Document" r:id="rId3" imgW="7951152" imgH="7997896" progId="Word.Document.12">
                  <p:embed/>
                </p:oleObj>
              </mc:Choice>
              <mc:Fallback>
                <p:oleObj name="Document" r:id="rId3" imgW="7951152" imgH="7997896" progId="Word.Document.12">
                  <p:embed/>
                  <p:pic>
                    <p:nvPicPr>
                      <p:cNvPr id="14" name="オブジェクト 13">
                        <a:extLst>
                          <a:ext uri="{FF2B5EF4-FFF2-40B4-BE49-F238E27FC236}">
                            <a16:creationId xmlns:a16="http://schemas.microsoft.com/office/drawing/2014/main" id="{7F92A4B6-145F-4368-8B7F-B04CBF832E09}"/>
                          </a:ext>
                        </a:extLst>
                      </p:cNvPr>
                      <p:cNvPicPr/>
                      <p:nvPr/>
                    </p:nvPicPr>
                    <p:blipFill>
                      <a:blip r:embed="rId4"/>
                      <a:stretch>
                        <a:fillRect/>
                      </a:stretch>
                    </p:blipFill>
                    <p:spPr>
                      <a:xfrm>
                        <a:off x="141699" y="1149322"/>
                        <a:ext cx="8987493" cy="9048430"/>
                      </a:xfrm>
                      <a:prstGeom prst="rect">
                        <a:avLst/>
                      </a:prstGeom>
                      <a:solidFill>
                        <a:schemeClr val="bg1"/>
                      </a:solidFill>
                    </p:spPr>
                  </p:pic>
                </p:oleObj>
              </mc:Fallback>
            </mc:AlternateContent>
          </a:graphicData>
        </a:graphic>
      </p:graphicFrame>
      <p:sp>
        <p:nvSpPr>
          <p:cNvPr id="2" name="タイトル 1">
            <a:extLst>
              <a:ext uri="{FF2B5EF4-FFF2-40B4-BE49-F238E27FC236}">
                <a16:creationId xmlns:a16="http://schemas.microsoft.com/office/drawing/2014/main" id="{F1DCD518-8CB6-4FDC-AAB5-B52FE8F41E98}"/>
              </a:ext>
            </a:extLst>
          </p:cNvPr>
          <p:cNvSpPr>
            <a:spLocks noGrp="1"/>
          </p:cNvSpPr>
          <p:nvPr>
            <p:ph type="title"/>
          </p:nvPr>
        </p:nvSpPr>
        <p:spPr>
          <a:xfrm>
            <a:off x="14808" y="341784"/>
            <a:ext cx="8229600" cy="1143000"/>
          </a:xfrm>
          <a:solidFill>
            <a:schemeClr val="bg1"/>
          </a:solidFill>
        </p:spPr>
        <p:txBody>
          <a:bodyPr>
            <a:normAutofit/>
          </a:bodyPr>
          <a:lstStyle/>
          <a:p>
            <a:r>
              <a:rPr kumimoji="1" lang="en-US" altLang="ja-JP" sz="3200" dirty="0"/>
              <a:t>ASME</a:t>
            </a:r>
            <a:r>
              <a:rPr kumimoji="1" lang="ja-JP" altLang="en-US" sz="2800" dirty="0"/>
              <a:t>に基づく </a:t>
            </a:r>
            <a:r>
              <a:rPr kumimoji="1" lang="ja-JP" altLang="en-US" sz="3200" dirty="0"/>
              <a:t>品質管理体制</a:t>
            </a:r>
          </a:p>
        </p:txBody>
      </p:sp>
      <p:pic>
        <p:nvPicPr>
          <p:cNvPr id="7" name="Picture 6">
            <a:extLst>
              <a:ext uri="{FF2B5EF4-FFF2-40B4-BE49-F238E27FC236}">
                <a16:creationId xmlns:a16="http://schemas.microsoft.com/office/drawing/2014/main" id="{E6D421B0-17E3-45AF-87D9-6272E7BB314A}"/>
              </a:ext>
            </a:extLst>
          </p:cNvPr>
          <p:cNvPicPr>
            <a:picLocks noChangeAspect="1"/>
          </p:cNvPicPr>
          <p:nvPr/>
        </p:nvPicPr>
        <p:blipFill>
          <a:blip r:embed="rId5"/>
          <a:stretch>
            <a:fillRect/>
          </a:stretch>
        </p:blipFill>
        <p:spPr>
          <a:xfrm>
            <a:off x="87885" y="341784"/>
            <a:ext cx="1623414" cy="775397"/>
          </a:xfrm>
          <a:prstGeom prst="rect">
            <a:avLst/>
          </a:prstGeom>
        </p:spPr>
      </p:pic>
    </p:spTree>
    <p:extLst>
      <p:ext uri="{BB962C8B-B14F-4D97-AF65-F5344CB8AC3E}">
        <p14:creationId xmlns:p14="http://schemas.microsoft.com/office/powerpoint/2010/main" val="23400625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オブジェクト 13">
            <a:extLst>
              <a:ext uri="{FF2B5EF4-FFF2-40B4-BE49-F238E27FC236}">
                <a16:creationId xmlns:a16="http://schemas.microsoft.com/office/drawing/2014/main" id="{7F92A4B6-145F-4368-8B7F-B04CBF832E09}"/>
              </a:ext>
            </a:extLst>
          </p:cNvPr>
          <p:cNvGraphicFramePr>
            <a:graphicFrameLocks noChangeAspect="1"/>
          </p:cNvGraphicFramePr>
          <p:nvPr>
            <p:extLst>
              <p:ext uri="{D42A27DB-BD31-4B8C-83A1-F6EECF244321}">
                <p14:modId xmlns:p14="http://schemas.microsoft.com/office/powerpoint/2010/main" val="807044417"/>
              </p:ext>
            </p:extLst>
          </p:nvPr>
        </p:nvGraphicFramePr>
        <p:xfrm>
          <a:off x="-28575" y="-3629025"/>
          <a:ext cx="9018588" cy="9910763"/>
        </p:xfrm>
        <a:graphic>
          <a:graphicData uri="http://schemas.openxmlformats.org/presentationml/2006/ole">
            <mc:AlternateContent xmlns:mc="http://schemas.openxmlformats.org/markup-compatibility/2006">
              <mc:Choice xmlns:v="urn:schemas-microsoft-com:vml" Requires="v">
                <p:oleObj spid="_x0000_s5123" name="Document" r:id="rId3" imgW="7951152" imgH="8732385" progId="Word.Document.12">
                  <p:embed/>
                </p:oleObj>
              </mc:Choice>
              <mc:Fallback>
                <p:oleObj name="Document" r:id="rId3" imgW="7951152" imgH="8732385" progId="Word.Document.12">
                  <p:embed/>
                  <p:pic>
                    <p:nvPicPr>
                      <p:cNvPr id="14" name="オブジェクト 13">
                        <a:extLst>
                          <a:ext uri="{FF2B5EF4-FFF2-40B4-BE49-F238E27FC236}">
                            <a16:creationId xmlns:a16="http://schemas.microsoft.com/office/drawing/2014/main" id="{7F92A4B6-145F-4368-8B7F-B04CBF832E09}"/>
                          </a:ext>
                        </a:extLst>
                      </p:cNvPr>
                      <p:cNvPicPr/>
                      <p:nvPr/>
                    </p:nvPicPr>
                    <p:blipFill>
                      <a:blip r:embed="rId4"/>
                      <a:stretch>
                        <a:fillRect/>
                      </a:stretch>
                    </p:blipFill>
                    <p:spPr>
                      <a:xfrm>
                        <a:off x="-28575" y="-3629025"/>
                        <a:ext cx="9018588" cy="9910763"/>
                      </a:xfrm>
                      <a:prstGeom prst="rect">
                        <a:avLst/>
                      </a:prstGeom>
                      <a:solidFill>
                        <a:schemeClr val="bg1"/>
                      </a:solidFill>
                      <a:ln>
                        <a:noFill/>
                      </a:ln>
                    </p:spPr>
                  </p:pic>
                </p:oleObj>
              </mc:Fallback>
            </mc:AlternateContent>
          </a:graphicData>
        </a:graphic>
      </p:graphicFrame>
      <p:sp>
        <p:nvSpPr>
          <p:cNvPr id="15" name="正方形/長方形 14">
            <a:extLst>
              <a:ext uri="{FF2B5EF4-FFF2-40B4-BE49-F238E27FC236}">
                <a16:creationId xmlns:a16="http://schemas.microsoft.com/office/drawing/2014/main" id="{B3595D64-31CD-43B0-ABE1-BA94A95CD768}"/>
              </a:ext>
            </a:extLst>
          </p:cNvPr>
          <p:cNvSpPr/>
          <p:nvPr/>
        </p:nvSpPr>
        <p:spPr>
          <a:xfrm>
            <a:off x="-828600" y="-3628796"/>
            <a:ext cx="9584158" cy="4023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 name="タイトル 1">
            <a:extLst>
              <a:ext uri="{FF2B5EF4-FFF2-40B4-BE49-F238E27FC236}">
                <a16:creationId xmlns:a16="http://schemas.microsoft.com/office/drawing/2014/main" id="{F1DCD518-8CB6-4FDC-AAB5-B52FE8F41E98}"/>
              </a:ext>
            </a:extLst>
          </p:cNvPr>
          <p:cNvSpPr>
            <a:spLocks noGrp="1"/>
          </p:cNvSpPr>
          <p:nvPr>
            <p:ph type="title"/>
          </p:nvPr>
        </p:nvSpPr>
        <p:spPr>
          <a:xfrm>
            <a:off x="457200" y="306569"/>
            <a:ext cx="8229600" cy="1143000"/>
          </a:xfrm>
          <a:solidFill>
            <a:schemeClr val="bg1"/>
          </a:solidFill>
        </p:spPr>
        <p:txBody>
          <a:bodyPr>
            <a:normAutofit/>
          </a:bodyPr>
          <a:lstStyle/>
          <a:p>
            <a:r>
              <a:rPr kumimoji="1" lang="ja-JP" altLang="en-US" sz="3200" dirty="0"/>
              <a:t>加えて、日本側から生産管理のサポート</a:t>
            </a:r>
          </a:p>
        </p:txBody>
      </p:sp>
      <p:sp>
        <p:nvSpPr>
          <p:cNvPr id="6" name="正方形/長方形 5">
            <a:extLst>
              <a:ext uri="{FF2B5EF4-FFF2-40B4-BE49-F238E27FC236}">
                <a16:creationId xmlns:a16="http://schemas.microsoft.com/office/drawing/2014/main" id="{8AC4BC11-6F39-494A-A3F0-96FCA79D47E5}"/>
              </a:ext>
            </a:extLst>
          </p:cNvPr>
          <p:cNvSpPr/>
          <p:nvPr/>
        </p:nvSpPr>
        <p:spPr>
          <a:xfrm>
            <a:off x="539552" y="5585194"/>
            <a:ext cx="4361880" cy="707886"/>
          </a:xfrm>
          <a:prstGeom prst="rect">
            <a:avLst/>
          </a:prstGeom>
          <a:ln w="19050">
            <a:solidFill>
              <a:schemeClr val="tx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srgbClr val="FF0000"/>
                </a:solidFill>
                <a:effectLst/>
                <a:uLnTx/>
                <a:uFillTx/>
                <a:latin typeface="Calibri"/>
                <a:ea typeface="ＭＳ Ｐゴシック" panose="020B0600070205080204" pitchFamily="50" charset="-128"/>
                <a:cs typeface="+mn-cs"/>
              </a:rPr>
              <a:t>要求品質</a:t>
            </a:r>
            <a:r>
              <a:rPr kumimoji="1" lang="ja-JP"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に基づいて日本の親会社の生産管理スタッフが併走してアドバイス</a:t>
            </a:r>
          </a:p>
        </p:txBody>
      </p:sp>
      <p:pic>
        <p:nvPicPr>
          <p:cNvPr id="7" name="Picture 2">
            <a:extLst>
              <a:ext uri="{FF2B5EF4-FFF2-40B4-BE49-F238E27FC236}">
                <a16:creationId xmlns:a16="http://schemas.microsoft.com/office/drawing/2014/main" id="{7F0A778B-ADF0-294D-FCBF-BEB3AC21894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9180" t="54375" r="18496" b="412"/>
          <a:stretch/>
        </p:blipFill>
        <p:spPr bwMode="auto">
          <a:xfrm>
            <a:off x="20361" y="-7283"/>
            <a:ext cx="1383287" cy="709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92974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325880"/>
            <a:ext cx="4738214" cy="5055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タイトル 1"/>
          <p:cNvSpPr>
            <a:spLocks noGrp="1"/>
          </p:cNvSpPr>
          <p:nvPr>
            <p:ph type="title"/>
          </p:nvPr>
        </p:nvSpPr>
        <p:spPr>
          <a:xfrm>
            <a:off x="5252134" y="1988840"/>
            <a:ext cx="8964488" cy="1143000"/>
          </a:xfrm>
        </p:spPr>
        <p:txBody>
          <a:bodyPr>
            <a:normAutofit fontScale="90000"/>
          </a:bodyPr>
          <a:lstStyle/>
          <a:p>
            <a:pPr algn="l"/>
            <a:r>
              <a:rPr kumimoji="1" lang="ja-JP" altLang="en-US" dirty="0"/>
              <a:t>　　</a:t>
            </a:r>
            <a:br>
              <a:rPr kumimoji="1" lang="en-US" altLang="ja-JP" dirty="0"/>
            </a:br>
            <a:br>
              <a:rPr lang="en-US" altLang="ja-JP" dirty="0"/>
            </a:br>
            <a:r>
              <a:rPr lang="ja-JP" altLang="en-US" sz="2000" dirty="0"/>
              <a:t>●</a:t>
            </a:r>
            <a:r>
              <a:rPr lang="ja-JP" altLang="en-US" sz="3100" dirty="0"/>
              <a:t>自社で</a:t>
            </a:r>
            <a:r>
              <a:rPr kumimoji="1" lang="ja-JP" altLang="en-US" sz="3100" dirty="0"/>
              <a:t>日本材を輸入</a:t>
            </a:r>
            <a:r>
              <a:rPr lang="ja-JP" altLang="en-US" sz="3100" dirty="0"/>
              <a:t>　　　　　　　　　　　</a:t>
            </a:r>
            <a:br>
              <a:rPr lang="en-US" altLang="ja-JP" sz="3100" dirty="0"/>
            </a:br>
            <a:r>
              <a:rPr lang="ja-JP" altLang="en-US" sz="2000" dirty="0"/>
              <a:t>●</a:t>
            </a:r>
            <a:r>
              <a:rPr lang="ja-JP" altLang="en-US" sz="3100" dirty="0"/>
              <a:t>団地内の</a:t>
            </a:r>
            <a:br>
              <a:rPr lang="en-US" altLang="ja-JP" sz="3100" dirty="0"/>
            </a:br>
            <a:r>
              <a:rPr lang="ja-JP" altLang="en-US" sz="3100" dirty="0"/>
              <a:t>　</a:t>
            </a:r>
            <a:r>
              <a:rPr lang="ja-JP" altLang="en-US" sz="3100" dirty="0">
                <a:solidFill>
                  <a:srgbClr val="FF0000"/>
                </a:solidFill>
              </a:rPr>
              <a:t>日系材料業者</a:t>
            </a:r>
            <a:r>
              <a:rPr lang="ja-JP" altLang="en-US" sz="3100" dirty="0"/>
              <a:t>が</a:t>
            </a:r>
            <a:br>
              <a:rPr lang="en-US" altLang="ja-JP" sz="3100" dirty="0"/>
            </a:br>
            <a:r>
              <a:rPr lang="ja-JP" altLang="en-US" sz="3100" dirty="0"/>
              <a:t>　日本・韓国・台湾材を</a:t>
            </a:r>
            <a:br>
              <a:rPr lang="en-US" altLang="ja-JP" sz="3100" dirty="0"/>
            </a:br>
            <a:r>
              <a:rPr lang="ja-JP" altLang="en-US" sz="3100" dirty="0"/>
              <a:t>　供給　</a:t>
            </a:r>
            <a:br>
              <a:rPr lang="en-US" altLang="ja-JP" sz="3100" dirty="0"/>
            </a:br>
            <a:r>
              <a:rPr lang="ja-JP" altLang="en-US" sz="3100" dirty="0"/>
              <a:t>　</a:t>
            </a:r>
            <a:r>
              <a:rPr lang="en-US" altLang="ja-JP" sz="3100" dirty="0"/>
              <a:t>JIS </a:t>
            </a:r>
            <a:r>
              <a:rPr lang="ja-JP" altLang="en-US" sz="3100" dirty="0"/>
              <a:t>または </a:t>
            </a:r>
            <a:r>
              <a:rPr lang="en-US" altLang="ja-JP" sz="3100" dirty="0"/>
              <a:t>ASTM</a:t>
            </a:r>
            <a:r>
              <a:rPr lang="ja-JP" altLang="en-US" sz="3100" dirty="0"/>
              <a:t>に対応</a:t>
            </a:r>
            <a:br>
              <a:rPr lang="en-US" altLang="ja-JP" sz="3100" dirty="0"/>
            </a:br>
            <a:r>
              <a:rPr lang="ja-JP" altLang="en-US" sz="2000" dirty="0"/>
              <a:t>●</a:t>
            </a:r>
            <a:r>
              <a:rPr lang="ja-JP" altLang="en-US" sz="3100" dirty="0">
                <a:solidFill>
                  <a:srgbClr val="FF0000"/>
                </a:solidFill>
              </a:rPr>
              <a:t>トレーサビリティ</a:t>
            </a:r>
            <a:r>
              <a:rPr lang="ja-JP" altLang="en-US" sz="3100" dirty="0"/>
              <a:t>が</a:t>
            </a:r>
            <a:br>
              <a:rPr lang="en-US" altLang="ja-JP" sz="3100" dirty="0"/>
            </a:br>
            <a:r>
              <a:rPr lang="ja-JP" altLang="en-US" sz="3100" dirty="0"/>
              <a:t>　確保されています。</a:t>
            </a:r>
            <a:endParaRPr kumimoji="1" lang="ja-JP" altLang="en-US" sz="3100" dirty="0"/>
          </a:p>
        </p:txBody>
      </p:sp>
      <p:sp>
        <p:nvSpPr>
          <p:cNvPr id="5" name="タイトル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dirty="0"/>
              <a:t>材料</a:t>
            </a:r>
          </a:p>
        </p:txBody>
      </p:sp>
      <p:pic>
        <p:nvPicPr>
          <p:cNvPr id="7" name="Picture 6">
            <a:extLst>
              <a:ext uri="{FF2B5EF4-FFF2-40B4-BE49-F238E27FC236}">
                <a16:creationId xmlns:a16="http://schemas.microsoft.com/office/drawing/2014/main" id="{E9F2E68B-541F-416A-A7CD-6E00991E20CC}"/>
              </a:ext>
            </a:extLst>
          </p:cNvPr>
          <p:cNvPicPr>
            <a:picLocks noChangeAspect="1"/>
          </p:cNvPicPr>
          <p:nvPr/>
        </p:nvPicPr>
        <p:blipFill>
          <a:blip r:embed="rId3"/>
          <a:stretch>
            <a:fillRect/>
          </a:stretch>
        </p:blipFill>
        <p:spPr>
          <a:xfrm>
            <a:off x="323528" y="153961"/>
            <a:ext cx="2162436" cy="1032852"/>
          </a:xfrm>
          <a:prstGeom prst="rect">
            <a:avLst/>
          </a:prstGeom>
        </p:spPr>
      </p:pic>
    </p:spTree>
    <p:extLst>
      <p:ext uri="{BB962C8B-B14F-4D97-AF65-F5344CB8AC3E}">
        <p14:creationId xmlns:p14="http://schemas.microsoft.com/office/powerpoint/2010/main" val="12470898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99513" y="555915"/>
            <a:ext cx="8229600" cy="1151170"/>
          </a:xfrm>
        </p:spPr>
        <p:txBody>
          <a:bodyPr>
            <a:normAutofit fontScale="90000"/>
          </a:bodyPr>
          <a:lstStyle/>
          <a:p>
            <a:r>
              <a:rPr lang="ja-JP" altLang="en-US" sz="3600" dirty="0"/>
              <a:t>ベトナム南部ホーチミンから約</a:t>
            </a:r>
            <a:r>
              <a:rPr lang="en-US" altLang="ja-JP" sz="3600" dirty="0"/>
              <a:t>45</a:t>
            </a:r>
            <a:r>
              <a:rPr lang="ja-JP" altLang="en-US" sz="3600" dirty="0"/>
              <a:t>分</a:t>
            </a:r>
            <a:br>
              <a:rPr lang="en-US" altLang="ja-JP" sz="3600" dirty="0"/>
            </a:br>
            <a:r>
              <a:rPr lang="ja-JP" altLang="en-US" sz="3600" dirty="0"/>
              <a:t>工業団地内に</a:t>
            </a:r>
            <a:r>
              <a:rPr lang="en-US" altLang="ja-JP" sz="3600" dirty="0"/>
              <a:t>SUS</a:t>
            </a:r>
            <a:r>
              <a:rPr lang="ja-JP" altLang="en-US" sz="3600" dirty="0"/>
              <a:t>と</a:t>
            </a:r>
            <a:r>
              <a:rPr lang="en-US" altLang="ja-JP" sz="3600" dirty="0"/>
              <a:t>SS</a:t>
            </a:r>
            <a:r>
              <a:rPr lang="ja-JP" altLang="en-US" sz="3600" dirty="0"/>
              <a:t>の日系材料業者</a:t>
            </a:r>
            <a:br>
              <a:rPr lang="en-US" altLang="ja-JP" sz="3600" dirty="0"/>
            </a:br>
            <a:endParaRPr kumimoji="1" lang="ja-JP" altLang="en-US" sz="3600" dirty="0"/>
          </a:p>
        </p:txBody>
      </p:sp>
      <p:pic>
        <p:nvPicPr>
          <p:cNvPr id="1027" name="Picture 3" descr="G:\海外20140510\会社案内\写真\CCI20140501_000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8737"/>
          <a:stretch/>
        </p:blipFill>
        <p:spPr bwMode="auto">
          <a:xfrm>
            <a:off x="539552" y="1672989"/>
            <a:ext cx="3672408" cy="478034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4" name="表 14">
            <a:extLst>
              <a:ext uri="{FF2B5EF4-FFF2-40B4-BE49-F238E27FC236}">
                <a16:creationId xmlns:a16="http://schemas.microsoft.com/office/drawing/2014/main" id="{86EF9A16-CCCA-4090-5E7C-8194D62B4E51}"/>
              </a:ext>
            </a:extLst>
          </p:cNvPr>
          <p:cNvGraphicFramePr>
            <a:graphicFrameLocks noGrp="1"/>
          </p:cNvGraphicFramePr>
          <p:nvPr>
            <p:extLst>
              <p:ext uri="{D42A27DB-BD31-4B8C-83A1-F6EECF244321}">
                <p14:modId xmlns:p14="http://schemas.microsoft.com/office/powerpoint/2010/main" val="3905320986"/>
              </p:ext>
            </p:extLst>
          </p:nvPr>
        </p:nvGraphicFramePr>
        <p:xfrm>
          <a:off x="4555843" y="1742767"/>
          <a:ext cx="4320480" cy="431309"/>
        </p:xfrm>
        <a:graphic>
          <a:graphicData uri="http://schemas.openxmlformats.org/drawingml/2006/table">
            <a:tbl>
              <a:tblPr firstRow="1" bandRow="1">
                <a:tableStyleId>{073A0DAA-6AF3-43AB-8588-CEC1D06C72B9}</a:tableStyleId>
              </a:tblPr>
              <a:tblGrid>
                <a:gridCol w="4320480">
                  <a:extLst>
                    <a:ext uri="{9D8B030D-6E8A-4147-A177-3AD203B41FA5}">
                      <a16:colId xmlns:a16="http://schemas.microsoft.com/office/drawing/2014/main" val="4069989797"/>
                    </a:ext>
                  </a:extLst>
                </a:gridCol>
              </a:tblGrid>
              <a:tr h="431309">
                <a:tc>
                  <a:txBody>
                    <a:bodyPr/>
                    <a:lstStyle/>
                    <a:p>
                      <a:r>
                        <a:rPr kumimoji="1" lang="ja-JP" altLang="en-US" dirty="0">
                          <a:solidFill>
                            <a:srgbClr val="0070C0"/>
                          </a:solidFill>
                        </a:rPr>
                        <a:t>ニョンチャック</a:t>
                      </a:r>
                      <a:r>
                        <a:rPr kumimoji="1" lang="en-US" altLang="ja-JP" dirty="0">
                          <a:solidFill>
                            <a:srgbClr val="0070C0"/>
                          </a:solidFill>
                        </a:rPr>
                        <a:t>Ⅲ</a:t>
                      </a:r>
                      <a:r>
                        <a:rPr kumimoji="1" lang="ja-JP" altLang="en-US" dirty="0">
                          <a:solidFill>
                            <a:srgbClr val="0070C0"/>
                          </a:solidFill>
                        </a:rPr>
                        <a:t>工業団地</a:t>
                      </a:r>
                      <a:r>
                        <a:rPr kumimoji="1" lang="en-US" altLang="ja-JP" dirty="0">
                          <a:solidFill>
                            <a:srgbClr val="0070C0"/>
                          </a:solidFill>
                        </a:rPr>
                        <a:t>Phase2 </a:t>
                      </a:r>
                      <a:r>
                        <a:rPr kumimoji="1" lang="ja-JP" altLang="en-US" dirty="0">
                          <a:solidFill>
                            <a:srgbClr val="0070C0"/>
                          </a:solidFill>
                        </a:rPr>
                        <a:t>拡大図</a:t>
                      </a:r>
                    </a:p>
                  </a:txBody>
                  <a:tcPr>
                    <a:noFill/>
                  </a:tcPr>
                </a:tc>
                <a:extLst>
                  <a:ext uri="{0D108BD9-81ED-4DB2-BD59-A6C34878D82A}">
                    <a16:rowId xmlns:a16="http://schemas.microsoft.com/office/drawing/2014/main" val="1885545744"/>
                  </a:ext>
                </a:extLst>
              </a:tr>
            </a:tbl>
          </a:graphicData>
        </a:graphic>
      </p:graphicFrame>
      <p:graphicFrame>
        <p:nvGraphicFramePr>
          <p:cNvPr id="13" name="表 14">
            <a:extLst>
              <a:ext uri="{FF2B5EF4-FFF2-40B4-BE49-F238E27FC236}">
                <a16:creationId xmlns:a16="http://schemas.microsoft.com/office/drawing/2014/main" id="{3F7199F7-221C-7378-EB18-E00E1FCA69B5}"/>
              </a:ext>
            </a:extLst>
          </p:cNvPr>
          <p:cNvGraphicFramePr>
            <a:graphicFrameLocks noGrp="1"/>
          </p:cNvGraphicFramePr>
          <p:nvPr>
            <p:extLst>
              <p:ext uri="{D42A27DB-BD31-4B8C-83A1-F6EECF244321}">
                <p14:modId xmlns:p14="http://schemas.microsoft.com/office/powerpoint/2010/main" val="2950821580"/>
              </p:ext>
            </p:extLst>
          </p:nvPr>
        </p:nvGraphicFramePr>
        <p:xfrm>
          <a:off x="4355976" y="6017529"/>
          <a:ext cx="4573137" cy="431309"/>
        </p:xfrm>
        <a:graphic>
          <a:graphicData uri="http://schemas.openxmlformats.org/drawingml/2006/table">
            <a:tbl>
              <a:tblPr firstRow="1" bandRow="1">
                <a:tableStyleId>{073A0DAA-6AF3-43AB-8588-CEC1D06C72B9}</a:tableStyleId>
              </a:tblPr>
              <a:tblGrid>
                <a:gridCol w="4573137">
                  <a:extLst>
                    <a:ext uri="{9D8B030D-6E8A-4147-A177-3AD203B41FA5}">
                      <a16:colId xmlns:a16="http://schemas.microsoft.com/office/drawing/2014/main" val="4069989797"/>
                    </a:ext>
                  </a:extLst>
                </a:gridCol>
              </a:tblGrid>
              <a:tr h="431309">
                <a:tc>
                  <a:txBody>
                    <a:bodyPr/>
                    <a:lstStyle/>
                    <a:p>
                      <a:r>
                        <a:rPr kumimoji="1" lang="ja-JP" altLang="en-US" sz="1100" dirty="0">
                          <a:solidFill>
                            <a:srgbClr val="0070C0"/>
                          </a:solidFill>
                        </a:rPr>
                        <a:t>日系材料業者が近くにあり、日本・韓国・台湾の</a:t>
                      </a:r>
                      <a:r>
                        <a:rPr kumimoji="1" lang="en-US" altLang="ja-JP" sz="1100" dirty="0">
                          <a:solidFill>
                            <a:srgbClr val="0070C0"/>
                          </a:solidFill>
                        </a:rPr>
                        <a:t>JIS</a:t>
                      </a:r>
                      <a:r>
                        <a:rPr kumimoji="1" lang="ja-JP" altLang="en-US" sz="1100" dirty="0">
                          <a:solidFill>
                            <a:srgbClr val="0070C0"/>
                          </a:solidFill>
                        </a:rPr>
                        <a:t>規格材または</a:t>
                      </a:r>
                      <a:r>
                        <a:rPr kumimoji="1" lang="en-US" altLang="ja-JP" sz="1100" dirty="0">
                          <a:solidFill>
                            <a:srgbClr val="0070C0"/>
                          </a:solidFill>
                        </a:rPr>
                        <a:t>ASTM</a:t>
                      </a:r>
                      <a:r>
                        <a:rPr kumimoji="1" lang="ja-JP" altLang="en-US" sz="1100" dirty="0">
                          <a:solidFill>
                            <a:srgbClr val="0070C0"/>
                          </a:solidFill>
                        </a:rPr>
                        <a:t>規格材の迅速な入手が可能です。</a:t>
                      </a:r>
                    </a:p>
                  </a:txBody>
                  <a:tcPr>
                    <a:noFill/>
                  </a:tcPr>
                </a:tc>
                <a:extLst>
                  <a:ext uri="{0D108BD9-81ED-4DB2-BD59-A6C34878D82A}">
                    <a16:rowId xmlns:a16="http://schemas.microsoft.com/office/drawing/2014/main" val="1885545744"/>
                  </a:ext>
                </a:extLst>
              </a:tr>
            </a:tbl>
          </a:graphicData>
        </a:graphic>
      </p:graphicFrame>
      <p:pic>
        <p:nvPicPr>
          <p:cNvPr id="6" name="図 5">
            <a:extLst>
              <a:ext uri="{FF2B5EF4-FFF2-40B4-BE49-F238E27FC236}">
                <a16:creationId xmlns:a16="http://schemas.microsoft.com/office/drawing/2014/main" id="{4FC3BBDD-0BD3-E249-D04D-AF3EC3A7A8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1960" y="2228461"/>
            <a:ext cx="4888806" cy="3749593"/>
          </a:xfrm>
          <a:prstGeom prst="rect">
            <a:avLst/>
          </a:prstGeom>
        </p:spPr>
      </p:pic>
      <p:pic>
        <p:nvPicPr>
          <p:cNvPr id="8" name="Picture 7">
            <a:extLst>
              <a:ext uri="{FF2B5EF4-FFF2-40B4-BE49-F238E27FC236}">
                <a16:creationId xmlns:a16="http://schemas.microsoft.com/office/drawing/2014/main" id="{FBE84D59-52BD-46C5-81B3-FBFC46F58C1F}"/>
              </a:ext>
            </a:extLst>
          </p:cNvPr>
          <p:cNvPicPr>
            <a:picLocks noChangeAspect="1"/>
          </p:cNvPicPr>
          <p:nvPr/>
        </p:nvPicPr>
        <p:blipFill>
          <a:blip r:embed="rId4"/>
          <a:stretch>
            <a:fillRect/>
          </a:stretch>
        </p:blipFill>
        <p:spPr>
          <a:xfrm>
            <a:off x="107504" y="168216"/>
            <a:ext cx="1623414" cy="775397"/>
          </a:xfrm>
          <a:prstGeom prst="rect">
            <a:avLst/>
          </a:prstGeom>
        </p:spPr>
      </p:pic>
    </p:spTree>
    <p:extLst>
      <p:ext uri="{BB962C8B-B14F-4D97-AF65-F5344CB8AC3E}">
        <p14:creationId xmlns:p14="http://schemas.microsoft.com/office/powerpoint/2010/main" val="38545563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90872" y="274638"/>
            <a:ext cx="8229600" cy="1143000"/>
          </a:xfrm>
        </p:spPr>
        <p:txBody>
          <a:bodyPr>
            <a:normAutofit/>
          </a:bodyPr>
          <a:lstStyle/>
          <a:p>
            <a:r>
              <a:rPr kumimoji="1" lang="en-US" altLang="ja-JP" sz="4000" dirty="0"/>
              <a:t>Inoue Vietnam </a:t>
            </a:r>
            <a:r>
              <a:rPr kumimoji="1" lang="ja-JP" altLang="en-US" sz="4000" dirty="0"/>
              <a:t>の強み</a:t>
            </a:r>
          </a:p>
        </p:txBody>
      </p:sp>
      <p:sp>
        <p:nvSpPr>
          <p:cNvPr id="3" name="コンテンツ プレースホルダー 2"/>
          <p:cNvSpPr>
            <a:spLocks noGrp="1"/>
          </p:cNvSpPr>
          <p:nvPr>
            <p:ph idx="1"/>
          </p:nvPr>
        </p:nvSpPr>
        <p:spPr>
          <a:xfrm>
            <a:off x="457200" y="1340768"/>
            <a:ext cx="8229600" cy="5328592"/>
          </a:xfrm>
        </p:spPr>
        <p:txBody>
          <a:bodyPr>
            <a:normAutofit fontScale="92500" lnSpcReduction="20000"/>
          </a:bodyPr>
          <a:lstStyle/>
          <a:p>
            <a:r>
              <a:rPr kumimoji="1" lang="ja-JP" altLang="en-US" b="1" dirty="0">
                <a:solidFill>
                  <a:srgbClr val="FF0000"/>
                </a:solidFill>
              </a:rPr>
              <a:t>ローコスト</a:t>
            </a:r>
            <a:r>
              <a:rPr kumimoji="1" lang="ja-JP" altLang="en-US" dirty="0">
                <a:solidFill>
                  <a:srgbClr val="FF0000"/>
                </a:solidFill>
              </a:rPr>
              <a:t>　</a:t>
            </a:r>
            <a:endParaRPr kumimoji="1" lang="en-US" altLang="ja-JP" dirty="0">
              <a:solidFill>
                <a:srgbClr val="FF0000"/>
              </a:solidFill>
            </a:endParaRPr>
          </a:p>
          <a:p>
            <a:pPr marL="0" indent="0">
              <a:buNone/>
            </a:pPr>
            <a:r>
              <a:rPr lang="en-US" altLang="ja-JP" dirty="0"/>
              <a:t>	</a:t>
            </a:r>
            <a:r>
              <a:rPr lang="ja-JP" altLang="en-US" dirty="0"/>
              <a:t>日本では実現できないローコストを実現</a:t>
            </a:r>
            <a:endParaRPr lang="en-US" altLang="ja-JP" dirty="0"/>
          </a:p>
          <a:p>
            <a:pPr marL="0" indent="0">
              <a:buNone/>
            </a:pPr>
            <a:r>
              <a:rPr lang="ja-JP" altLang="en-US" sz="2200" dirty="0">
                <a:solidFill>
                  <a:srgbClr val="FF0000"/>
                </a:solidFill>
              </a:rPr>
              <a:t>　</a:t>
            </a:r>
            <a:endParaRPr lang="en-US" altLang="ja-JP" sz="2200" dirty="0">
              <a:solidFill>
                <a:srgbClr val="FF0000"/>
              </a:solidFill>
            </a:endParaRPr>
          </a:p>
          <a:p>
            <a:r>
              <a:rPr lang="ja-JP" altLang="en-US" dirty="0">
                <a:solidFill>
                  <a:srgbClr val="FF0000"/>
                </a:solidFill>
              </a:rPr>
              <a:t>日本の技術</a:t>
            </a:r>
            <a:r>
              <a:rPr lang="ja-JP" altLang="en-US" dirty="0"/>
              <a:t>（歴史は</a:t>
            </a:r>
            <a:r>
              <a:rPr lang="en-US" altLang="ja-JP" dirty="0"/>
              <a:t>127</a:t>
            </a:r>
            <a:r>
              <a:rPr lang="ja-JP" altLang="en-US" dirty="0"/>
              <a:t>年）</a:t>
            </a:r>
            <a:endParaRPr lang="en-US" altLang="ja-JP" dirty="0"/>
          </a:p>
          <a:p>
            <a:pPr marL="0" indent="0">
              <a:buNone/>
            </a:pPr>
            <a:r>
              <a:rPr kumimoji="1" lang="en-US" altLang="ja-JP" dirty="0"/>
              <a:t>	</a:t>
            </a:r>
            <a:r>
              <a:rPr kumimoji="1" lang="ja-JP" altLang="en-US" dirty="0"/>
              <a:t>日本人の職人</a:t>
            </a:r>
            <a:r>
              <a:rPr lang="ja-JP" altLang="en-US" dirty="0"/>
              <a:t>が育成</a:t>
            </a:r>
            <a:endParaRPr kumimoji="1" lang="en-US" altLang="ja-JP" dirty="0"/>
          </a:p>
          <a:p>
            <a:pPr marL="0" indent="0">
              <a:buNone/>
            </a:pPr>
            <a:r>
              <a:rPr lang="en-US" altLang="ja-JP" dirty="0"/>
              <a:t>	</a:t>
            </a:r>
            <a:r>
              <a:rPr lang="ja-JP" altLang="en-US" dirty="0"/>
              <a:t> </a:t>
            </a:r>
            <a:r>
              <a:rPr lang="en-US" altLang="ja-JP" b="1" dirty="0">
                <a:solidFill>
                  <a:srgbClr val="FF0000"/>
                </a:solidFill>
              </a:rPr>
              <a:t>ASME U-STAMP </a:t>
            </a:r>
            <a:endParaRPr kumimoji="1" lang="en-US" altLang="ja-JP" dirty="0"/>
          </a:p>
          <a:p>
            <a:pPr marL="0" indent="0">
              <a:buNone/>
            </a:pPr>
            <a:r>
              <a:rPr kumimoji="1" lang="ja-JP" altLang="en-US" sz="2200" dirty="0"/>
              <a:t>　</a:t>
            </a:r>
            <a:endParaRPr kumimoji="1" lang="en-US" altLang="ja-JP" sz="2200" dirty="0"/>
          </a:p>
          <a:p>
            <a:r>
              <a:rPr lang="ja-JP" altLang="en-US" b="1" dirty="0">
                <a:solidFill>
                  <a:srgbClr val="FF0000"/>
                </a:solidFill>
              </a:rPr>
              <a:t>ステンレス加工　ＮＯ．１</a:t>
            </a:r>
            <a:endParaRPr kumimoji="1" lang="en-US" altLang="ja-JP" b="1" dirty="0">
              <a:solidFill>
                <a:srgbClr val="FF0000"/>
              </a:solidFill>
            </a:endParaRPr>
          </a:p>
          <a:p>
            <a:pPr marL="0" indent="0">
              <a:buNone/>
            </a:pPr>
            <a:r>
              <a:rPr lang="en-US" altLang="ja-JP" dirty="0"/>
              <a:t>	JIS</a:t>
            </a:r>
            <a:r>
              <a:rPr lang="ja-JP" altLang="en-US" dirty="0"/>
              <a:t>材・</a:t>
            </a:r>
            <a:r>
              <a:rPr lang="en-US" altLang="ja-JP" dirty="0"/>
              <a:t>ASTM</a:t>
            </a:r>
            <a:r>
              <a:rPr lang="ja-JP" altLang="en-US" dirty="0"/>
              <a:t>材が入手可能！</a:t>
            </a:r>
            <a:endParaRPr lang="en-US" altLang="ja-JP" dirty="0"/>
          </a:p>
          <a:p>
            <a:pPr marL="0" indent="0">
              <a:buNone/>
            </a:pPr>
            <a:r>
              <a:rPr kumimoji="1" lang="en-US" altLang="ja-JP" dirty="0"/>
              <a:t>	</a:t>
            </a:r>
            <a:r>
              <a:rPr kumimoji="1" lang="ja-JP" altLang="en-US" dirty="0"/>
              <a:t>バフ研磨も社内で日本流！</a:t>
            </a:r>
            <a:endParaRPr kumimoji="1" lang="en-US" altLang="ja-JP" dirty="0"/>
          </a:p>
          <a:p>
            <a:pPr marL="0" indent="0">
              <a:buNone/>
            </a:pPr>
            <a:r>
              <a:rPr lang="ja-JP" altLang="en-US" sz="3000" dirty="0"/>
              <a:t>　　　</a:t>
            </a:r>
            <a:r>
              <a:rPr lang="en-US" altLang="ja-JP" sz="3000" dirty="0"/>
              <a:t>	</a:t>
            </a:r>
            <a:r>
              <a:rPr lang="ja-JP" altLang="en-US" sz="3000" dirty="0"/>
              <a:t>日本向けに</a:t>
            </a:r>
            <a:r>
              <a:rPr lang="ja-JP" altLang="en-US" sz="3000" dirty="0">
                <a:solidFill>
                  <a:srgbClr val="FF0000"/>
                </a:solidFill>
              </a:rPr>
              <a:t>化学、医薬、食品</a:t>
            </a:r>
            <a:r>
              <a:rPr lang="ja-JP" altLang="en-US" sz="3000" dirty="0"/>
              <a:t>業界の</a:t>
            </a:r>
            <a:endParaRPr lang="en-US" altLang="ja-JP" sz="3000" dirty="0"/>
          </a:p>
          <a:p>
            <a:pPr marL="0" indent="0">
              <a:buNone/>
            </a:pPr>
            <a:r>
              <a:rPr lang="en-US" altLang="ja-JP" sz="3000" dirty="0"/>
              <a:t>	</a:t>
            </a:r>
            <a:r>
              <a:rPr lang="ja-JP" altLang="en-US" sz="3000" dirty="0"/>
              <a:t>さまざまな化工機、</a:t>
            </a:r>
            <a:r>
              <a:rPr kumimoji="1" lang="ja-JP" altLang="en-US" sz="3000" dirty="0"/>
              <a:t>乾燥機等の製作実績有</a:t>
            </a:r>
            <a:endParaRPr kumimoji="1" lang="en-US" altLang="ja-JP" sz="3000" dirty="0"/>
          </a:p>
          <a:p>
            <a:pPr marL="0" indent="0">
              <a:buNone/>
            </a:pPr>
            <a:endParaRPr kumimoji="1" lang="ja-JP" altLang="en-US" dirty="0"/>
          </a:p>
        </p:txBody>
      </p:sp>
      <p:pic>
        <p:nvPicPr>
          <p:cNvPr id="20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6752829" y="3120379"/>
            <a:ext cx="1813585" cy="25748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角丸四角形 6"/>
          <p:cNvSpPr/>
          <p:nvPr/>
        </p:nvSpPr>
        <p:spPr>
          <a:xfrm>
            <a:off x="1277076" y="5589240"/>
            <a:ext cx="7327371" cy="936104"/>
          </a:xfrm>
          <a:prstGeom prst="roundRect">
            <a:avLst/>
          </a:prstGeom>
          <a:solidFill>
            <a:schemeClr val="accent1">
              <a:alpha val="0"/>
            </a:schemeClr>
          </a:solidFill>
          <a:ln w="19050"/>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角丸四角形 7"/>
          <p:cNvSpPr/>
          <p:nvPr/>
        </p:nvSpPr>
        <p:spPr>
          <a:xfrm>
            <a:off x="1367645" y="3429000"/>
            <a:ext cx="2808312" cy="477459"/>
          </a:xfrm>
          <a:prstGeom prst="roundRect">
            <a:avLst/>
          </a:prstGeom>
          <a:solidFill>
            <a:schemeClr val="accent1">
              <a:alpha val="0"/>
            </a:schemeClr>
          </a:solidFill>
          <a:ln w="19050"/>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Picture 8">
            <a:extLst>
              <a:ext uri="{FF2B5EF4-FFF2-40B4-BE49-F238E27FC236}">
                <a16:creationId xmlns:a16="http://schemas.microsoft.com/office/drawing/2014/main" id="{DDA21C5D-16C7-45D6-81F9-9E8D7A339FB9}"/>
              </a:ext>
            </a:extLst>
          </p:cNvPr>
          <p:cNvPicPr>
            <a:picLocks noChangeAspect="1"/>
          </p:cNvPicPr>
          <p:nvPr/>
        </p:nvPicPr>
        <p:blipFill>
          <a:blip r:embed="rId3"/>
          <a:stretch>
            <a:fillRect/>
          </a:stretch>
        </p:blipFill>
        <p:spPr>
          <a:xfrm>
            <a:off x="437355" y="320871"/>
            <a:ext cx="1623414" cy="775397"/>
          </a:xfrm>
          <a:prstGeom prst="rect">
            <a:avLst/>
          </a:prstGeom>
        </p:spPr>
      </p:pic>
    </p:spTree>
    <p:extLst>
      <p:ext uri="{BB962C8B-B14F-4D97-AF65-F5344CB8AC3E}">
        <p14:creationId xmlns:p14="http://schemas.microsoft.com/office/powerpoint/2010/main" val="42121055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BC249610-2A34-4816-AC68-CD104145CB36}"/>
              </a:ext>
            </a:extLst>
          </p:cNvPr>
          <p:cNvSpPr txBox="1">
            <a:spLocks/>
          </p:cNvSpPr>
          <p:nvPr/>
        </p:nvSpPr>
        <p:spPr>
          <a:xfrm>
            <a:off x="1430651" y="3248979"/>
            <a:ext cx="6318702" cy="994611"/>
          </a:xfrm>
          <a:prstGeom prst="rect">
            <a:avLst/>
          </a:prstGeom>
        </p:spPr>
        <p:txBody>
          <a:bodyPr vert="horz" lIns="74295" tIns="37148" rIns="74295" bIns="37148"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defRPr/>
            </a:pPr>
            <a:r>
              <a:rPr lang="ja-JP" altLang="en-US" sz="6600" dirty="0">
                <a:latin typeface="Arial" panose="020B0604020202020204" pitchFamily="34" charset="0"/>
                <a:cs typeface="Arial" panose="020B0604020202020204" pitchFamily="34" charset="0"/>
              </a:rPr>
              <a:t>実績</a:t>
            </a:r>
          </a:p>
        </p:txBody>
      </p:sp>
      <p:graphicFrame>
        <p:nvGraphicFramePr>
          <p:cNvPr id="5" name="オブジェクト 3">
            <a:extLst>
              <a:ext uri="{FF2B5EF4-FFF2-40B4-BE49-F238E27FC236}">
                <a16:creationId xmlns:a16="http://schemas.microsoft.com/office/drawing/2014/main" id="{1CDFD229-83E5-4A43-8B6E-4C31995E8A30}"/>
              </a:ext>
            </a:extLst>
          </p:cNvPr>
          <p:cNvGraphicFramePr>
            <a:graphicFrameLocks noChangeAspect="1"/>
          </p:cNvGraphicFramePr>
          <p:nvPr>
            <p:extLst>
              <p:ext uri="{D42A27DB-BD31-4B8C-83A1-F6EECF244321}">
                <p14:modId xmlns:p14="http://schemas.microsoft.com/office/powerpoint/2010/main" val="1691302279"/>
              </p:ext>
            </p:extLst>
          </p:nvPr>
        </p:nvGraphicFramePr>
        <p:xfrm>
          <a:off x="2483768" y="908720"/>
          <a:ext cx="4446494" cy="2130444"/>
        </p:xfrm>
        <a:graphic>
          <a:graphicData uri="http://schemas.openxmlformats.org/presentationml/2006/ole">
            <mc:AlternateContent xmlns:mc="http://schemas.openxmlformats.org/markup-compatibility/2006">
              <mc:Choice xmlns:v="urn:schemas-microsoft-com:vml" Requires="v">
                <p:oleObj spid="_x0000_s6147" name="Acrobat Document" r:id="rId3" imgW="6619760" imgH="3171720" progId="AcroExch.Document.11">
                  <p:embed/>
                </p:oleObj>
              </mc:Choice>
              <mc:Fallback>
                <p:oleObj name="Acrobat Document" r:id="rId3" imgW="6619760" imgH="3171720" progId="AcroExch.Document.11">
                  <p:embed/>
                  <p:pic>
                    <p:nvPicPr>
                      <p:cNvPr id="10" name="オブジェクト 3"/>
                      <p:cNvPicPr/>
                      <p:nvPr/>
                    </p:nvPicPr>
                    <p:blipFill>
                      <a:blip r:embed="rId4"/>
                      <a:stretch>
                        <a:fillRect/>
                      </a:stretch>
                    </p:blipFill>
                    <p:spPr>
                      <a:xfrm>
                        <a:off x="2483768" y="908720"/>
                        <a:ext cx="4446494" cy="2130444"/>
                      </a:xfrm>
                      <a:prstGeom prst="rect">
                        <a:avLst/>
                      </a:prstGeom>
                    </p:spPr>
                  </p:pic>
                </p:oleObj>
              </mc:Fallback>
            </mc:AlternateContent>
          </a:graphicData>
        </a:graphic>
      </p:graphicFrame>
    </p:spTree>
    <p:extLst>
      <p:ext uri="{BB962C8B-B14F-4D97-AF65-F5344CB8AC3E}">
        <p14:creationId xmlns:p14="http://schemas.microsoft.com/office/powerpoint/2010/main" val="2609289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5EF34960-8C99-421D-BAA4-9F159CFECEFA}"/>
              </a:ext>
            </a:extLst>
          </p:cNvPr>
          <p:cNvSpPr txBox="1">
            <a:spLocks/>
          </p:cNvSpPr>
          <p:nvPr/>
        </p:nvSpPr>
        <p:spPr>
          <a:xfrm>
            <a:off x="4262139" y="169484"/>
            <a:ext cx="1245965" cy="451204"/>
          </a:xfrm>
          <a:prstGeom prst="rect">
            <a:avLst/>
          </a:prstGeom>
        </p:spPr>
        <p:txBody>
          <a:bodyPr vert="horz" lIns="91440" tIns="45720" rIns="91440" bIns="45720" rtlCol="0" anchor="ctr">
            <a:noAutofit/>
          </a:bodyPr>
          <a:lstStyle>
            <a:lvl1pPr algn="ctr" defTabSz="742950" rtl="0" eaLnBrk="1" latinLnBrk="0" hangingPunct="1">
              <a:spcBef>
                <a:spcPct val="0"/>
              </a:spcBef>
              <a:buNone/>
              <a:defRPr kumimoji="1" sz="3575" kern="1200">
                <a:solidFill>
                  <a:schemeClr val="tx1"/>
                </a:solidFill>
                <a:latin typeface="+mj-lt"/>
                <a:ea typeface="+mj-ea"/>
                <a:cs typeface="+mj-cs"/>
              </a:defRPr>
            </a:lvl1pPr>
          </a:lstStyle>
          <a:p>
            <a:pPr algn="l"/>
            <a:r>
              <a:rPr lang="ja-JP" altLang="en-US" sz="3200" dirty="0"/>
              <a:t>実績</a:t>
            </a:r>
          </a:p>
        </p:txBody>
      </p:sp>
      <p:sp>
        <p:nvSpPr>
          <p:cNvPr id="5" name="Title 3">
            <a:extLst>
              <a:ext uri="{FF2B5EF4-FFF2-40B4-BE49-F238E27FC236}">
                <a16:creationId xmlns:a16="http://schemas.microsoft.com/office/drawing/2014/main" id="{2E6C1ECA-FCA6-43EC-BAEF-238629B1C41F}"/>
              </a:ext>
            </a:extLst>
          </p:cNvPr>
          <p:cNvSpPr>
            <a:spLocks noGrp="1"/>
          </p:cNvSpPr>
          <p:nvPr>
            <p:ph type="title"/>
          </p:nvPr>
        </p:nvSpPr>
        <p:spPr>
          <a:xfrm>
            <a:off x="467544" y="548680"/>
            <a:ext cx="8418140" cy="778098"/>
          </a:xfrm>
        </p:spPr>
        <p:txBody>
          <a:bodyPr>
            <a:normAutofit/>
          </a:bodyPr>
          <a:lstStyle/>
          <a:p>
            <a:r>
              <a:rPr lang="en-US" sz="2800" dirty="0"/>
              <a:t>ASME – USTAMP</a:t>
            </a:r>
            <a:endParaRPr lang="vi-VN" sz="2800" dirty="0"/>
          </a:p>
        </p:txBody>
      </p:sp>
      <p:pic>
        <p:nvPicPr>
          <p:cNvPr id="6" name="Picture 5">
            <a:extLst>
              <a:ext uri="{FF2B5EF4-FFF2-40B4-BE49-F238E27FC236}">
                <a16:creationId xmlns:a16="http://schemas.microsoft.com/office/drawing/2014/main" id="{8D0B518F-B058-477E-B9C6-0A4903D7E9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64246" y="1393198"/>
            <a:ext cx="7056784" cy="5292588"/>
          </a:xfrm>
          <a:prstGeom prst="rect">
            <a:avLst/>
          </a:prstGeom>
        </p:spPr>
      </p:pic>
      <p:pic>
        <p:nvPicPr>
          <p:cNvPr id="8" name="Picture 7">
            <a:extLst>
              <a:ext uri="{FF2B5EF4-FFF2-40B4-BE49-F238E27FC236}">
                <a16:creationId xmlns:a16="http://schemas.microsoft.com/office/drawing/2014/main" id="{67A44807-3DD5-4D87-A975-F1441D0C0E68}"/>
              </a:ext>
            </a:extLst>
          </p:cNvPr>
          <p:cNvPicPr>
            <a:picLocks noChangeAspect="1"/>
          </p:cNvPicPr>
          <p:nvPr/>
        </p:nvPicPr>
        <p:blipFill>
          <a:blip r:embed="rId3"/>
          <a:stretch>
            <a:fillRect/>
          </a:stretch>
        </p:blipFill>
        <p:spPr>
          <a:xfrm>
            <a:off x="291533" y="196985"/>
            <a:ext cx="1774174" cy="847405"/>
          </a:xfrm>
          <a:prstGeom prst="rect">
            <a:avLst/>
          </a:prstGeom>
        </p:spPr>
      </p:pic>
    </p:spTree>
    <p:extLst>
      <p:ext uri="{BB962C8B-B14F-4D97-AF65-F5344CB8AC3E}">
        <p14:creationId xmlns:p14="http://schemas.microsoft.com/office/powerpoint/2010/main" val="26459009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10582EC6-06D7-4D92-8FDE-6CE7FDB2F77E}"/>
              </a:ext>
            </a:extLst>
          </p:cNvPr>
          <p:cNvSpPr txBox="1">
            <a:spLocks/>
          </p:cNvSpPr>
          <p:nvPr/>
        </p:nvSpPr>
        <p:spPr>
          <a:xfrm>
            <a:off x="3465230" y="310752"/>
            <a:ext cx="3511010" cy="505650"/>
          </a:xfrm>
          <a:prstGeom prst="rect">
            <a:avLst/>
          </a:prstGeom>
        </p:spPr>
        <p:txBody>
          <a:bodyPr vert="horz" lIns="91440" tIns="45720" rIns="91440" bIns="45720" rtlCol="0" anchor="ctr">
            <a:noAutofit/>
          </a:bodyPr>
          <a:lstStyle>
            <a:lvl1pPr algn="ctr" defTabSz="742950" rtl="0" eaLnBrk="1" latinLnBrk="0" hangingPunct="1">
              <a:spcBef>
                <a:spcPct val="0"/>
              </a:spcBef>
              <a:buNone/>
              <a:defRPr kumimoji="1" sz="3575" kern="1200">
                <a:solidFill>
                  <a:schemeClr val="tx1"/>
                </a:solidFill>
                <a:latin typeface="+mj-lt"/>
                <a:ea typeface="+mj-ea"/>
                <a:cs typeface="+mj-cs"/>
              </a:defRPr>
            </a:lvl1pPr>
          </a:lstStyle>
          <a:p>
            <a:pPr algn="l"/>
            <a:r>
              <a:rPr lang="ja-JP" altLang="en-US" sz="2275" dirty="0"/>
              <a:t>            </a:t>
            </a:r>
            <a:r>
              <a:rPr lang="ja-JP" altLang="en-US" sz="3200" dirty="0"/>
              <a:t>実績</a:t>
            </a:r>
          </a:p>
        </p:txBody>
      </p:sp>
      <p:sp>
        <p:nvSpPr>
          <p:cNvPr id="5" name="Title 3">
            <a:extLst>
              <a:ext uri="{FF2B5EF4-FFF2-40B4-BE49-F238E27FC236}">
                <a16:creationId xmlns:a16="http://schemas.microsoft.com/office/drawing/2014/main" id="{C99FFAC3-97B8-4754-813C-5099ACC50A20}"/>
              </a:ext>
            </a:extLst>
          </p:cNvPr>
          <p:cNvSpPr>
            <a:spLocks noGrp="1"/>
          </p:cNvSpPr>
          <p:nvPr>
            <p:ph type="title"/>
          </p:nvPr>
        </p:nvSpPr>
        <p:spPr>
          <a:xfrm>
            <a:off x="559338" y="613862"/>
            <a:ext cx="8418140" cy="778098"/>
          </a:xfrm>
        </p:spPr>
        <p:txBody>
          <a:bodyPr>
            <a:normAutofit/>
          </a:bodyPr>
          <a:lstStyle/>
          <a:p>
            <a:r>
              <a:rPr lang="en-US" sz="2800" dirty="0"/>
              <a:t>ASME – USTAMP</a:t>
            </a:r>
            <a:endParaRPr lang="vi-VN" sz="2800" dirty="0"/>
          </a:p>
        </p:txBody>
      </p:sp>
      <p:pic>
        <p:nvPicPr>
          <p:cNvPr id="6" name="Picture 5">
            <a:extLst>
              <a:ext uri="{FF2B5EF4-FFF2-40B4-BE49-F238E27FC236}">
                <a16:creationId xmlns:a16="http://schemas.microsoft.com/office/drawing/2014/main" id="{17AEE743-4B02-4F4E-BA81-42CAE192BC8A}"/>
              </a:ext>
            </a:extLst>
          </p:cNvPr>
          <p:cNvPicPr>
            <a:picLocks noChangeAspect="1"/>
          </p:cNvPicPr>
          <p:nvPr/>
        </p:nvPicPr>
        <p:blipFill>
          <a:blip r:embed="rId2" cstate="print">
            <a:extLst>
              <a:ext uri="{28A0092B-C50C-407E-A947-70E740481C1C}">
                <a14:useLocalDpi xmlns:a14="http://schemas.microsoft.com/office/drawing/2010/main" val="0"/>
              </a:ext>
            </a:extLst>
          </a:blip>
          <a:srcRect l="16357" b="3800"/>
          <a:stretch/>
        </p:blipFill>
        <p:spPr>
          <a:xfrm rot="5400000">
            <a:off x="17648" y="1768980"/>
            <a:ext cx="5184576" cy="4472168"/>
          </a:xfrm>
          <a:prstGeom prst="rect">
            <a:avLst/>
          </a:prstGeom>
        </p:spPr>
      </p:pic>
      <p:pic>
        <p:nvPicPr>
          <p:cNvPr id="7" name="Picture 6">
            <a:extLst>
              <a:ext uri="{FF2B5EF4-FFF2-40B4-BE49-F238E27FC236}">
                <a16:creationId xmlns:a16="http://schemas.microsoft.com/office/drawing/2014/main" id="{97D7EB80-9C45-4A09-BE89-B640AF6A7273}"/>
              </a:ext>
            </a:extLst>
          </p:cNvPr>
          <p:cNvPicPr>
            <a:picLocks noChangeAspect="1"/>
          </p:cNvPicPr>
          <p:nvPr/>
        </p:nvPicPr>
        <p:blipFill>
          <a:blip r:embed="rId3" cstate="print">
            <a:extLst>
              <a:ext uri="{28A0092B-C50C-407E-A947-70E740481C1C}">
                <a14:useLocalDpi xmlns:a14="http://schemas.microsoft.com/office/drawing/2010/main" val="0"/>
              </a:ext>
            </a:extLst>
          </a:blip>
          <a:srcRect l="31100" t="12522" r="28737" b="20279"/>
          <a:stretch/>
        </p:blipFill>
        <p:spPr>
          <a:xfrm>
            <a:off x="4846020" y="1412775"/>
            <a:ext cx="4131458" cy="5184575"/>
          </a:xfrm>
          <a:prstGeom prst="rect">
            <a:avLst/>
          </a:prstGeom>
        </p:spPr>
      </p:pic>
      <p:pic>
        <p:nvPicPr>
          <p:cNvPr id="9" name="Picture 8">
            <a:extLst>
              <a:ext uri="{FF2B5EF4-FFF2-40B4-BE49-F238E27FC236}">
                <a16:creationId xmlns:a16="http://schemas.microsoft.com/office/drawing/2014/main" id="{6244D62E-F35A-4861-A63A-A508911F5180}"/>
              </a:ext>
            </a:extLst>
          </p:cNvPr>
          <p:cNvPicPr>
            <a:picLocks noChangeAspect="1"/>
          </p:cNvPicPr>
          <p:nvPr/>
        </p:nvPicPr>
        <p:blipFill>
          <a:blip r:embed="rId4"/>
          <a:stretch>
            <a:fillRect/>
          </a:stretch>
        </p:blipFill>
        <p:spPr>
          <a:xfrm>
            <a:off x="407489" y="260648"/>
            <a:ext cx="1796016" cy="857838"/>
          </a:xfrm>
          <a:prstGeom prst="rect">
            <a:avLst/>
          </a:prstGeom>
        </p:spPr>
      </p:pic>
    </p:spTree>
    <p:extLst>
      <p:ext uri="{BB962C8B-B14F-4D97-AF65-F5344CB8AC3E}">
        <p14:creationId xmlns:p14="http://schemas.microsoft.com/office/powerpoint/2010/main" val="26698827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4" descr="屋内, 建物, グリーン, 大きい が含まれている画像&#10;&#10;自動的に生成された説明">
            <a:extLst>
              <a:ext uri="{FF2B5EF4-FFF2-40B4-BE49-F238E27FC236}">
                <a16:creationId xmlns:a16="http://schemas.microsoft.com/office/drawing/2014/main" id="{E09C934E-6DCB-4859-B1D6-2E879BA9305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5536" y="1700808"/>
            <a:ext cx="5324092" cy="3993069"/>
          </a:xfrm>
        </p:spPr>
      </p:pic>
      <p:pic>
        <p:nvPicPr>
          <p:cNvPr id="5" name="図 6" descr="グリーン, 屋内, 大きい, 飛行機 が含まれている画像&#10;&#10;自動的に生成された説明">
            <a:extLst>
              <a:ext uri="{FF2B5EF4-FFF2-40B4-BE49-F238E27FC236}">
                <a16:creationId xmlns:a16="http://schemas.microsoft.com/office/drawing/2014/main" id="{3F22DB14-08EB-4C73-9BE5-7201C637CE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1100" b="2751"/>
          <a:stretch/>
        </p:blipFill>
        <p:spPr>
          <a:xfrm rot="5400000">
            <a:off x="5455284" y="2328690"/>
            <a:ext cx="4050805" cy="2679570"/>
          </a:xfrm>
          <a:prstGeom prst="rect">
            <a:avLst/>
          </a:prstGeom>
        </p:spPr>
      </p:pic>
      <p:sp>
        <p:nvSpPr>
          <p:cNvPr id="6" name="タイトル 1">
            <a:extLst>
              <a:ext uri="{FF2B5EF4-FFF2-40B4-BE49-F238E27FC236}">
                <a16:creationId xmlns:a16="http://schemas.microsoft.com/office/drawing/2014/main" id="{47D30325-397A-4A7F-947D-383411CA72FC}"/>
              </a:ext>
            </a:extLst>
          </p:cNvPr>
          <p:cNvSpPr>
            <a:spLocks noGrp="1"/>
          </p:cNvSpPr>
          <p:nvPr>
            <p:ph type="title"/>
          </p:nvPr>
        </p:nvSpPr>
        <p:spPr>
          <a:xfrm>
            <a:off x="4211960" y="848001"/>
            <a:ext cx="1507668" cy="492767"/>
          </a:xfrm>
        </p:spPr>
        <p:txBody>
          <a:bodyPr>
            <a:noAutofit/>
          </a:bodyPr>
          <a:lstStyle/>
          <a:p>
            <a:pPr algn="l"/>
            <a:r>
              <a:rPr lang="ja-JP" altLang="en-US" sz="3200" dirty="0"/>
              <a:t>実績</a:t>
            </a:r>
          </a:p>
        </p:txBody>
      </p:sp>
      <p:sp>
        <p:nvSpPr>
          <p:cNvPr id="7" name="タイトル 1">
            <a:extLst>
              <a:ext uri="{FF2B5EF4-FFF2-40B4-BE49-F238E27FC236}">
                <a16:creationId xmlns:a16="http://schemas.microsoft.com/office/drawing/2014/main" id="{54AF745E-F363-47AD-A9F7-B5E787DB69E6}"/>
              </a:ext>
            </a:extLst>
          </p:cNvPr>
          <p:cNvSpPr txBox="1">
            <a:spLocks/>
          </p:cNvSpPr>
          <p:nvPr/>
        </p:nvSpPr>
        <p:spPr>
          <a:xfrm>
            <a:off x="805083" y="5669997"/>
            <a:ext cx="3920555" cy="505650"/>
          </a:xfrm>
          <a:prstGeom prst="rect">
            <a:avLst/>
          </a:prstGeom>
        </p:spPr>
        <p:txBody>
          <a:bodyPr vert="horz" lIns="74295" tIns="37148" rIns="74295" bIns="37148"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defTabSz="742950">
              <a:defRPr/>
            </a:pPr>
            <a:endParaRPr lang="ja-JP" altLang="en-US" sz="1950" dirty="0">
              <a:solidFill>
                <a:prstClr val="black"/>
              </a:solidFill>
              <a:latin typeface="Calibri"/>
              <a:ea typeface="ＭＳ Ｐゴシック" panose="020B0600070205080204" pitchFamily="34" charset="-128"/>
            </a:endParaRPr>
          </a:p>
        </p:txBody>
      </p:sp>
      <p:sp>
        <p:nvSpPr>
          <p:cNvPr id="8" name="タイトル 1">
            <a:extLst>
              <a:ext uri="{FF2B5EF4-FFF2-40B4-BE49-F238E27FC236}">
                <a16:creationId xmlns:a16="http://schemas.microsoft.com/office/drawing/2014/main" id="{965B1975-C5D9-49CF-813E-4DC0456818E2}"/>
              </a:ext>
            </a:extLst>
          </p:cNvPr>
          <p:cNvSpPr txBox="1">
            <a:spLocks/>
          </p:cNvSpPr>
          <p:nvPr/>
        </p:nvSpPr>
        <p:spPr>
          <a:xfrm>
            <a:off x="6628730" y="5669997"/>
            <a:ext cx="2613016" cy="505650"/>
          </a:xfrm>
          <a:prstGeom prst="rect">
            <a:avLst/>
          </a:prstGeom>
        </p:spPr>
        <p:txBody>
          <a:bodyPr vert="horz" lIns="74295" tIns="37148" rIns="74295" bIns="37148"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defTabSz="742950">
              <a:defRPr/>
            </a:pPr>
            <a:endParaRPr lang="ja-JP" altLang="en-US" sz="1950" dirty="0">
              <a:solidFill>
                <a:prstClr val="black"/>
              </a:solidFill>
              <a:latin typeface="Calibri"/>
              <a:ea typeface="ＭＳ Ｐゴシック" panose="020B0600070205080204" pitchFamily="34" charset="-128"/>
            </a:endParaRPr>
          </a:p>
        </p:txBody>
      </p:sp>
      <p:pic>
        <p:nvPicPr>
          <p:cNvPr id="10" name="Picture 9">
            <a:extLst>
              <a:ext uri="{FF2B5EF4-FFF2-40B4-BE49-F238E27FC236}">
                <a16:creationId xmlns:a16="http://schemas.microsoft.com/office/drawing/2014/main" id="{A0CDDF5E-2B03-419C-B75F-24BE0670A7F8}"/>
              </a:ext>
            </a:extLst>
          </p:cNvPr>
          <p:cNvPicPr>
            <a:picLocks noChangeAspect="1"/>
          </p:cNvPicPr>
          <p:nvPr/>
        </p:nvPicPr>
        <p:blipFill>
          <a:blip r:embed="rId4"/>
          <a:stretch>
            <a:fillRect/>
          </a:stretch>
        </p:blipFill>
        <p:spPr>
          <a:xfrm>
            <a:off x="395536" y="277339"/>
            <a:ext cx="1971593" cy="941699"/>
          </a:xfrm>
          <a:prstGeom prst="rect">
            <a:avLst/>
          </a:prstGeom>
        </p:spPr>
      </p:pic>
    </p:spTree>
    <p:extLst>
      <p:ext uri="{BB962C8B-B14F-4D97-AF65-F5344CB8AC3E}">
        <p14:creationId xmlns:p14="http://schemas.microsoft.com/office/powerpoint/2010/main" val="35819376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0F711-727B-608C-0AE7-C2D68C1CF415}"/>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983D7B59-F760-29FF-38C5-80B4DB2C211B}"/>
              </a:ext>
            </a:extLst>
          </p:cNvPr>
          <p:cNvSpPr>
            <a:spLocks noGrp="1"/>
          </p:cNvSpPr>
          <p:nvPr>
            <p:ph type="title"/>
          </p:nvPr>
        </p:nvSpPr>
        <p:spPr>
          <a:xfrm>
            <a:off x="6876256" y="1639712"/>
            <a:ext cx="1903912" cy="1003368"/>
          </a:xfrm>
        </p:spPr>
        <p:txBody>
          <a:bodyPr>
            <a:normAutofit fontScale="90000"/>
          </a:bodyPr>
          <a:lstStyle/>
          <a:p>
            <a:r>
              <a:rPr lang="ja-JP" altLang="en-US" dirty="0"/>
              <a:t>実績</a:t>
            </a:r>
            <a:br>
              <a:rPr lang="en-US" dirty="0"/>
            </a:br>
            <a:endParaRPr lang="en-US" dirty="0"/>
          </a:p>
        </p:txBody>
      </p:sp>
      <p:pic>
        <p:nvPicPr>
          <p:cNvPr id="1026" name="Picture 2">
            <a:extLst>
              <a:ext uri="{FF2B5EF4-FFF2-40B4-BE49-F238E27FC236}">
                <a16:creationId xmlns:a16="http://schemas.microsoft.com/office/drawing/2014/main" id="{36FE529E-0BDB-4DF9-8FE7-7C8F63A8173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5630" y="977310"/>
            <a:ext cx="1746130" cy="232817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F20B0846-B674-4A55-878C-6AF55824D7B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89125" y="991360"/>
            <a:ext cx="2331147" cy="233114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3C22E089-14A3-4F4E-B08C-451AEB5C50BD}"/>
              </a:ext>
            </a:extLst>
          </p:cNvPr>
          <p:cNvPicPr>
            <a:picLocks noChangeAspect="1"/>
          </p:cNvPicPr>
          <p:nvPr/>
        </p:nvPicPr>
        <p:blipFill>
          <a:blip r:embed="rId6"/>
          <a:stretch>
            <a:fillRect/>
          </a:stretch>
        </p:blipFill>
        <p:spPr>
          <a:xfrm rot="5400000">
            <a:off x="2390831" y="1268331"/>
            <a:ext cx="2328174" cy="1746131"/>
          </a:xfrm>
          <a:prstGeom prst="rect">
            <a:avLst/>
          </a:prstGeom>
        </p:spPr>
      </p:pic>
      <p:pic>
        <p:nvPicPr>
          <p:cNvPr id="7" name="Picture 6">
            <a:extLst>
              <a:ext uri="{FF2B5EF4-FFF2-40B4-BE49-F238E27FC236}">
                <a16:creationId xmlns:a16="http://schemas.microsoft.com/office/drawing/2014/main" id="{B2C6C9C8-6542-4B1A-A5AF-B3DA9680849F}"/>
              </a:ext>
            </a:extLst>
          </p:cNvPr>
          <p:cNvPicPr>
            <a:picLocks noChangeAspect="1"/>
          </p:cNvPicPr>
          <p:nvPr/>
        </p:nvPicPr>
        <p:blipFill>
          <a:blip r:embed="rId7"/>
          <a:stretch>
            <a:fillRect/>
          </a:stretch>
        </p:blipFill>
        <p:spPr>
          <a:xfrm rot="5400000">
            <a:off x="392546" y="3771642"/>
            <a:ext cx="2328175" cy="1746131"/>
          </a:xfrm>
          <a:prstGeom prst="rect">
            <a:avLst/>
          </a:prstGeom>
        </p:spPr>
      </p:pic>
      <p:pic>
        <p:nvPicPr>
          <p:cNvPr id="9" name="Picture 8">
            <a:extLst>
              <a:ext uri="{FF2B5EF4-FFF2-40B4-BE49-F238E27FC236}">
                <a16:creationId xmlns:a16="http://schemas.microsoft.com/office/drawing/2014/main" id="{4D91B0AD-CAD6-49F6-B447-B09242574058}"/>
              </a:ext>
            </a:extLst>
          </p:cNvPr>
          <p:cNvPicPr>
            <a:picLocks noChangeAspect="1"/>
          </p:cNvPicPr>
          <p:nvPr/>
        </p:nvPicPr>
        <p:blipFill>
          <a:blip r:embed="rId8"/>
          <a:stretch>
            <a:fillRect/>
          </a:stretch>
        </p:blipFill>
        <p:spPr>
          <a:xfrm>
            <a:off x="2699792" y="3480620"/>
            <a:ext cx="1746131" cy="2328174"/>
          </a:xfrm>
          <a:prstGeom prst="rect">
            <a:avLst/>
          </a:prstGeom>
        </p:spPr>
      </p:pic>
      <p:pic>
        <p:nvPicPr>
          <p:cNvPr id="12" name="Picture 11">
            <a:extLst>
              <a:ext uri="{FF2B5EF4-FFF2-40B4-BE49-F238E27FC236}">
                <a16:creationId xmlns:a16="http://schemas.microsoft.com/office/drawing/2014/main" id="{A9E6723B-EA2E-4318-A09A-8B0387425C77}"/>
              </a:ext>
            </a:extLst>
          </p:cNvPr>
          <p:cNvPicPr>
            <a:picLocks noChangeAspect="1"/>
          </p:cNvPicPr>
          <p:nvPr/>
        </p:nvPicPr>
        <p:blipFill rotWithShape="1">
          <a:blip r:embed="rId9"/>
          <a:srcRect r="16048"/>
          <a:stretch/>
        </p:blipFill>
        <p:spPr>
          <a:xfrm>
            <a:off x="4625655" y="3480620"/>
            <a:ext cx="3474737" cy="2328174"/>
          </a:xfrm>
          <a:prstGeom prst="rect">
            <a:avLst/>
          </a:prstGeom>
        </p:spPr>
      </p:pic>
      <p:graphicFrame>
        <p:nvGraphicFramePr>
          <p:cNvPr id="11" name="オブジェクト 3">
            <a:extLst>
              <a:ext uri="{FF2B5EF4-FFF2-40B4-BE49-F238E27FC236}">
                <a16:creationId xmlns:a16="http://schemas.microsoft.com/office/drawing/2014/main" id="{F7F6AE91-374E-49E4-B489-D2C30BD8D50C}"/>
              </a:ext>
            </a:extLst>
          </p:cNvPr>
          <p:cNvGraphicFramePr>
            <a:graphicFrameLocks noChangeAspect="1"/>
          </p:cNvGraphicFramePr>
          <p:nvPr>
            <p:extLst>
              <p:ext uri="{D42A27DB-BD31-4B8C-83A1-F6EECF244321}">
                <p14:modId xmlns:p14="http://schemas.microsoft.com/office/powerpoint/2010/main" val="1861208501"/>
              </p:ext>
            </p:extLst>
          </p:nvPr>
        </p:nvGraphicFramePr>
        <p:xfrm>
          <a:off x="251520" y="111728"/>
          <a:ext cx="1441043" cy="690445"/>
        </p:xfrm>
        <a:graphic>
          <a:graphicData uri="http://schemas.openxmlformats.org/presentationml/2006/ole">
            <mc:AlternateContent xmlns:mc="http://schemas.openxmlformats.org/markup-compatibility/2006">
              <mc:Choice xmlns:v="urn:schemas-microsoft-com:vml" Requires="v">
                <p:oleObj spid="_x0000_s7171" name="Acrobat Document" r:id="rId10" imgW="6619760" imgH="3171720" progId="AcroExch.Document.11">
                  <p:embed/>
                </p:oleObj>
              </mc:Choice>
              <mc:Fallback>
                <p:oleObj name="Acrobat Document" r:id="rId10" imgW="6619760" imgH="3171720" progId="AcroExch.Document.11">
                  <p:embed/>
                  <p:pic>
                    <p:nvPicPr>
                      <p:cNvPr id="0" name=""/>
                      <p:cNvPicPr/>
                      <p:nvPr/>
                    </p:nvPicPr>
                    <p:blipFill>
                      <a:blip r:embed="rId11"/>
                      <a:stretch>
                        <a:fillRect/>
                      </a:stretch>
                    </p:blipFill>
                    <p:spPr>
                      <a:xfrm>
                        <a:off x="251520" y="111728"/>
                        <a:ext cx="1441043" cy="690445"/>
                      </a:xfrm>
                      <a:prstGeom prst="rect">
                        <a:avLst/>
                      </a:prstGeom>
                    </p:spPr>
                  </p:pic>
                </p:oleObj>
              </mc:Fallback>
            </mc:AlternateContent>
          </a:graphicData>
        </a:graphic>
      </p:graphicFrame>
    </p:spTree>
    <p:extLst>
      <p:ext uri="{BB962C8B-B14F-4D97-AF65-F5344CB8AC3E}">
        <p14:creationId xmlns:p14="http://schemas.microsoft.com/office/powerpoint/2010/main" val="37582704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6">
            <a:extLst>
              <a:ext uri="{FF2B5EF4-FFF2-40B4-BE49-F238E27FC236}">
                <a16:creationId xmlns:a16="http://schemas.microsoft.com/office/drawing/2014/main" id="{3BF01AF5-CA46-4588-BA2D-7E055BFC2A4B}"/>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25423" t="3390" r="16102" b="5085"/>
          <a:stretch/>
        </p:blipFill>
        <p:spPr>
          <a:xfrm>
            <a:off x="281930" y="1575935"/>
            <a:ext cx="3887432" cy="4563507"/>
          </a:xfrm>
          <a:prstGeom prst="rect">
            <a:avLst/>
          </a:prstGeom>
        </p:spPr>
      </p:pic>
      <p:pic>
        <p:nvPicPr>
          <p:cNvPr id="6" name="Picture 5">
            <a:extLst>
              <a:ext uri="{FF2B5EF4-FFF2-40B4-BE49-F238E27FC236}">
                <a16:creationId xmlns:a16="http://schemas.microsoft.com/office/drawing/2014/main" id="{051E7EF4-5557-4812-ABB7-125BC87A31E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r="785" b="16174"/>
          <a:stretch/>
        </p:blipFill>
        <p:spPr>
          <a:xfrm>
            <a:off x="4788024" y="1556792"/>
            <a:ext cx="4094361" cy="4612381"/>
          </a:xfrm>
          <a:prstGeom prst="rect">
            <a:avLst/>
          </a:prstGeom>
        </p:spPr>
      </p:pic>
      <p:sp>
        <p:nvSpPr>
          <p:cNvPr id="7" name="Title 1">
            <a:extLst>
              <a:ext uri="{FF2B5EF4-FFF2-40B4-BE49-F238E27FC236}">
                <a16:creationId xmlns:a16="http://schemas.microsoft.com/office/drawing/2014/main" id="{4E212DA3-90F1-4D0C-83DC-B4572077596E}"/>
              </a:ext>
            </a:extLst>
          </p:cNvPr>
          <p:cNvSpPr txBox="1">
            <a:spLocks/>
          </p:cNvSpPr>
          <p:nvPr/>
        </p:nvSpPr>
        <p:spPr>
          <a:xfrm>
            <a:off x="5056960" y="6203236"/>
            <a:ext cx="3464339" cy="324586"/>
          </a:xfrm>
          <a:prstGeom prst="rect">
            <a:avLst/>
          </a:prstGeom>
        </p:spPr>
        <p:txBody>
          <a:bodyPr vert="horz" lIns="74295" tIns="37148" rIns="74295" bIns="37148"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endParaRPr lang="vi-VN" sz="1950" dirty="0">
              <a:latin typeface="+mn-lt"/>
            </a:endParaRPr>
          </a:p>
        </p:txBody>
      </p:sp>
      <p:sp>
        <p:nvSpPr>
          <p:cNvPr id="8" name="タイトル 1">
            <a:extLst>
              <a:ext uri="{FF2B5EF4-FFF2-40B4-BE49-F238E27FC236}">
                <a16:creationId xmlns:a16="http://schemas.microsoft.com/office/drawing/2014/main" id="{3273C5D7-E211-4B70-A6A5-7EAAF33A95F0}"/>
              </a:ext>
            </a:extLst>
          </p:cNvPr>
          <p:cNvSpPr txBox="1">
            <a:spLocks/>
          </p:cNvSpPr>
          <p:nvPr/>
        </p:nvSpPr>
        <p:spPr>
          <a:xfrm>
            <a:off x="3995936" y="482244"/>
            <a:ext cx="3511010" cy="505650"/>
          </a:xfrm>
          <a:prstGeom prst="rect">
            <a:avLst/>
          </a:prstGeom>
        </p:spPr>
        <p:txBody>
          <a:bodyPr vert="horz" lIns="91440" tIns="45720" rIns="91440" bIns="45720" rtlCol="0" anchor="ctr">
            <a:noAutofit/>
          </a:bodyPr>
          <a:lstStyle>
            <a:lvl1pPr algn="ctr" defTabSz="742950" rtl="0" eaLnBrk="1" latinLnBrk="0" hangingPunct="1">
              <a:spcBef>
                <a:spcPct val="0"/>
              </a:spcBef>
              <a:buNone/>
              <a:defRPr kumimoji="1" sz="3575" kern="1200">
                <a:solidFill>
                  <a:schemeClr val="tx1"/>
                </a:solidFill>
                <a:latin typeface="+mj-lt"/>
                <a:ea typeface="+mj-ea"/>
                <a:cs typeface="+mj-cs"/>
              </a:defRPr>
            </a:lvl1pPr>
          </a:lstStyle>
          <a:p>
            <a:pPr algn="l"/>
            <a:r>
              <a:rPr lang="ja-JP" altLang="en-US" sz="3200" dirty="0"/>
              <a:t>実績</a:t>
            </a:r>
          </a:p>
        </p:txBody>
      </p:sp>
      <p:pic>
        <p:nvPicPr>
          <p:cNvPr id="10" name="Picture 9">
            <a:extLst>
              <a:ext uri="{FF2B5EF4-FFF2-40B4-BE49-F238E27FC236}">
                <a16:creationId xmlns:a16="http://schemas.microsoft.com/office/drawing/2014/main" id="{12AB3FB7-A58C-4A99-92C8-0E3A7DF49F9D}"/>
              </a:ext>
            </a:extLst>
          </p:cNvPr>
          <p:cNvPicPr>
            <a:picLocks noChangeAspect="1"/>
          </p:cNvPicPr>
          <p:nvPr/>
        </p:nvPicPr>
        <p:blipFill>
          <a:blip r:embed="rId5"/>
          <a:stretch>
            <a:fillRect/>
          </a:stretch>
        </p:blipFill>
        <p:spPr>
          <a:xfrm>
            <a:off x="395536" y="324032"/>
            <a:ext cx="1652000" cy="789051"/>
          </a:xfrm>
          <a:prstGeom prst="rect">
            <a:avLst/>
          </a:prstGeom>
        </p:spPr>
      </p:pic>
    </p:spTree>
    <p:extLst>
      <p:ext uri="{BB962C8B-B14F-4D97-AF65-F5344CB8AC3E}">
        <p14:creationId xmlns:p14="http://schemas.microsoft.com/office/powerpoint/2010/main" val="37418929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67EE9-340D-B77D-EC85-657B7AAF3E62}"/>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87B37D5E-6A55-C91A-F1D5-FEF51404C2E9}"/>
              </a:ext>
            </a:extLst>
          </p:cNvPr>
          <p:cNvSpPr>
            <a:spLocks noGrp="1"/>
          </p:cNvSpPr>
          <p:nvPr>
            <p:ph type="title"/>
          </p:nvPr>
        </p:nvSpPr>
        <p:spPr>
          <a:xfrm>
            <a:off x="6300192" y="3964457"/>
            <a:ext cx="1903912" cy="1003368"/>
          </a:xfrm>
        </p:spPr>
        <p:txBody>
          <a:bodyPr>
            <a:normAutofit fontScale="90000"/>
          </a:bodyPr>
          <a:lstStyle/>
          <a:p>
            <a:r>
              <a:rPr lang="ja-JP" altLang="en-US" dirty="0"/>
              <a:t>実績</a:t>
            </a:r>
            <a:br>
              <a:rPr lang="ja-JP" altLang="en-US" dirty="0"/>
            </a:br>
            <a:br>
              <a:rPr lang="en-US" dirty="0"/>
            </a:br>
            <a:endParaRPr lang="en-US" dirty="0"/>
          </a:p>
        </p:txBody>
      </p:sp>
      <p:pic>
        <p:nvPicPr>
          <p:cNvPr id="11" name="Picture 10">
            <a:extLst>
              <a:ext uri="{FF2B5EF4-FFF2-40B4-BE49-F238E27FC236}">
                <a16:creationId xmlns:a16="http://schemas.microsoft.com/office/drawing/2014/main" id="{B77217C7-2D05-4515-970E-688D0C1A4B9D}"/>
              </a:ext>
            </a:extLst>
          </p:cNvPr>
          <p:cNvPicPr>
            <a:picLocks noChangeAspect="1"/>
          </p:cNvPicPr>
          <p:nvPr/>
        </p:nvPicPr>
        <p:blipFill>
          <a:blip r:embed="rId3"/>
          <a:stretch>
            <a:fillRect/>
          </a:stretch>
        </p:blipFill>
        <p:spPr>
          <a:xfrm>
            <a:off x="3453533" y="1072593"/>
            <a:ext cx="2774651" cy="2080988"/>
          </a:xfrm>
          <a:prstGeom prst="rect">
            <a:avLst/>
          </a:prstGeom>
        </p:spPr>
      </p:pic>
      <p:pic>
        <p:nvPicPr>
          <p:cNvPr id="13" name="Picture 12">
            <a:extLst>
              <a:ext uri="{FF2B5EF4-FFF2-40B4-BE49-F238E27FC236}">
                <a16:creationId xmlns:a16="http://schemas.microsoft.com/office/drawing/2014/main" id="{764A9878-75F0-4388-A2AB-45DA0102C16C}"/>
              </a:ext>
            </a:extLst>
          </p:cNvPr>
          <p:cNvPicPr>
            <a:picLocks noChangeAspect="1"/>
          </p:cNvPicPr>
          <p:nvPr/>
        </p:nvPicPr>
        <p:blipFill>
          <a:blip r:embed="rId4"/>
          <a:stretch>
            <a:fillRect/>
          </a:stretch>
        </p:blipFill>
        <p:spPr>
          <a:xfrm>
            <a:off x="501207" y="3426732"/>
            <a:ext cx="2774649" cy="2080987"/>
          </a:xfrm>
          <a:prstGeom prst="rect">
            <a:avLst/>
          </a:prstGeom>
        </p:spPr>
      </p:pic>
      <p:pic>
        <p:nvPicPr>
          <p:cNvPr id="15" name="Picture 14">
            <a:extLst>
              <a:ext uri="{FF2B5EF4-FFF2-40B4-BE49-F238E27FC236}">
                <a16:creationId xmlns:a16="http://schemas.microsoft.com/office/drawing/2014/main" id="{129411D5-81AC-449D-9F5A-D3CB94C1BCC9}"/>
              </a:ext>
            </a:extLst>
          </p:cNvPr>
          <p:cNvPicPr>
            <a:picLocks noChangeAspect="1"/>
          </p:cNvPicPr>
          <p:nvPr/>
        </p:nvPicPr>
        <p:blipFill>
          <a:blip r:embed="rId5"/>
          <a:stretch>
            <a:fillRect/>
          </a:stretch>
        </p:blipFill>
        <p:spPr>
          <a:xfrm>
            <a:off x="3669559" y="3424564"/>
            <a:ext cx="2774649" cy="2083155"/>
          </a:xfrm>
          <a:prstGeom prst="rect">
            <a:avLst/>
          </a:prstGeom>
        </p:spPr>
      </p:pic>
      <p:pic>
        <p:nvPicPr>
          <p:cNvPr id="5" name="Picture 4">
            <a:extLst>
              <a:ext uri="{FF2B5EF4-FFF2-40B4-BE49-F238E27FC236}">
                <a16:creationId xmlns:a16="http://schemas.microsoft.com/office/drawing/2014/main" id="{B1A73866-E900-4AB0-8AB8-B5D76424B271}"/>
              </a:ext>
            </a:extLst>
          </p:cNvPr>
          <p:cNvPicPr>
            <a:picLocks noChangeAspect="1"/>
          </p:cNvPicPr>
          <p:nvPr/>
        </p:nvPicPr>
        <p:blipFill>
          <a:blip r:embed="rId6"/>
          <a:stretch>
            <a:fillRect/>
          </a:stretch>
        </p:blipFill>
        <p:spPr>
          <a:xfrm>
            <a:off x="429199" y="1072593"/>
            <a:ext cx="2774649" cy="2080987"/>
          </a:xfrm>
          <a:prstGeom prst="rect">
            <a:avLst/>
          </a:prstGeom>
        </p:spPr>
      </p:pic>
      <p:pic>
        <p:nvPicPr>
          <p:cNvPr id="3" name="Picture 2">
            <a:extLst>
              <a:ext uri="{FF2B5EF4-FFF2-40B4-BE49-F238E27FC236}">
                <a16:creationId xmlns:a16="http://schemas.microsoft.com/office/drawing/2014/main" id="{09D3666D-E176-42BD-95EA-73C4E887832A}"/>
              </a:ext>
            </a:extLst>
          </p:cNvPr>
          <p:cNvPicPr>
            <a:picLocks noChangeAspect="1"/>
          </p:cNvPicPr>
          <p:nvPr/>
        </p:nvPicPr>
        <p:blipFill rotWithShape="1">
          <a:blip r:embed="rId7"/>
          <a:srcRect l="16345" t="15914" r="21562" b="1505"/>
          <a:stretch/>
        </p:blipFill>
        <p:spPr>
          <a:xfrm>
            <a:off x="6446163" y="1072593"/>
            <a:ext cx="2086277" cy="2080988"/>
          </a:xfrm>
          <a:prstGeom prst="rect">
            <a:avLst/>
          </a:prstGeom>
        </p:spPr>
      </p:pic>
      <p:pic>
        <p:nvPicPr>
          <p:cNvPr id="12" name="Picture 11">
            <a:extLst>
              <a:ext uri="{FF2B5EF4-FFF2-40B4-BE49-F238E27FC236}">
                <a16:creationId xmlns:a16="http://schemas.microsoft.com/office/drawing/2014/main" id="{3D044954-113D-4954-B3EE-760EF7B8221B}"/>
              </a:ext>
            </a:extLst>
          </p:cNvPr>
          <p:cNvPicPr>
            <a:picLocks noChangeAspect="1"/>
          </p:cNvPicPr>
          <p:nvPr/>
        </p:nvPicPr>
        <p:blipFill>
          <a:blip r:embed="rId8"/>
          <a:stretch>
            <a:fillRect/>
          </a:stretch>
        </p:blipFill>
        <p:spPr>
          <a:xfrm>
            <a:off x="429199" y="43786"/>
            <a:ext cx="1868024" cy="892231"/>
          </a:xfrm>
          <a:prstGeom prst="rect">
            <a:avLst/>
          </a:prstGeom>
        </p:spPr>
      </p:pic>
    </p:spTree>
    <p:extLst>
      <p:ext uri="{BB962C8B-B14F-4D97-AF65-F5344CB8AC3E}">
        <p14:creationId xmlns:p14="http://schemas.microsoft.com/office/powerpoint/2010/main" val="19871245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8" descr="座る, エンジン が含まれている画像&#10;&#10;自動的に生成された説明">
            <a:extLst>
              <a:ext uri="{FF2B5EF4-FFF2-40B4-BE49-F238E27FC236}">
                <a16:creationId xmlns:a16="http://schemas.microsoft.com/office/drawing/2014/main" id="{395DAB78-C1FF-4223-A1E7-70DC877E9B94}"/>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0576" t="16364" b="19996"/>
          <a:stretch/>
        </p:blipFill>
        <p:spPr>
          <a:xfrm rot="5400000">
            <a:off x="-225777" y="2309189"/>
            <a:ext cx="3868282" cy="2442943"/>
          </a:xfrm>
        </p:spPr>
      </p:pic>
      <p:pic>
        <p:nvPicPr>
          <p:cNvPr id="5" name="図 10" descr="建物, 座る, 荷物, テーブル が含まれている画像&#10;&#10;自動的に生成された説明">
            <a:extLst>
              <a:ext uri="{FF2B5EF4-FFF2-40B4-BE49-F238E27FC236}">
                <a16:creationId xmlns:a16="http://schemas.microsoft.com/office/drawing/2014/main" id="{5E9C33AE-E11A-4B31-AD39-5AD02DDB4AE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7402" r="10101" b="9800"/>
          <a:stretch/>
        </p:blipFill>
        <p:spPr>
          <a:xfrm rot="5400000">
            <a:off x="2560072" y="2283802"/>
            <a:ext cx="3874509" cy="2442942"/>
          </a:xfrm>
          <a:prstGeom prst="rect">
            <a:avLst/>
          </a:prstGeom>
        </p:spPr>
      </p:pic>
      <p:pic>
        <p:nvPicPr>
          <p:cNvPr id="9" name="Picture 8">
            <a:extLst>
              <a:ext uri="{FF2B5EF4-FFF2-40B4-BE49-F238E27FC236}">
                <a16:creationId xmlns:a16="http://schemas.microsoft.com/office/drawing/2014/main" id="{EB196343-C48F-4EFB-8D89-8D9CEEC66851}"/>
              </a:ext>
            </a:extLst>
          </p:cNvPr>
          <p:cNvPicPr>
            <a:picLocks noChangeAspect="1"/>
          </p:cNvPicPr>
          <p:nvPr/>
        </p:nvPicPr>
        <p:blipFill>
          <a:blip r:embed="rId4"/>
          <a:stretch>
            <a:fillRect/>
          </a:stretch>
        </p:blipFill>
        <p:spPr>
          <a:xfrm>
            <a:off x="6175369" y="1556791"/>
            <a:ext cx="2889607" cy="3908011"/>
          </a:xfrm>
          <a:prstGeom prst="rect">
            <a:avLst/>
          </a:prstGeom>
        </p:spPr>
      </p:pic>
      <p:sp>
        <p:nvSpPr>
          <p:cNvPr id="10" name="タイトル 1">
            <a:extLst>
              <a:ext uri="{FF2B5EF4-FFF2-40B4-BE49-F238E27FC236}">
                <a16:creationId xmlns:a16="http://schemas.microsoft.com/office/drawing/2014/main" id="{611B03C4-0516-441C-B5FC-66BBC785A8EB}"/>
              </a:ext>
            </a:extLst>
          </p:cNvPr>
          <p:cNvSpPr txBox="1">
            <a:spLocks/>
          </p:cNvSpPr>
          <p:nvPr/>
        </p:nvSpPr>
        <p:spPr>
          <a:xfrm>
            <a:off x="4222162" y="482244"/>
            <a:ext cx="3511010" cy="505650"/>
          </a:xfrm>
          <a:prstGeom prst="rect">
            <a:avLst/>
          </a:prstGeom>
        </p:spPr>
        <p:txBody>
          <a:bodyPr vert="horz" lIns="91440" tIns="45720" rIns="91440" bIns="45720" rtlCol="0" anchor="ctr">
            <a:noAutofit/>
          </a:bodyPr>
          <a:lstStyle>
            <a:lvl1pPr algn="ctr" defTabSz="742950" rtl="0" eaLnBrk="1" latinLnBrk="0" hangingPunct="1">
              <a:spcBef>
                <a:spcPct val="0"/>
              </a:spcBef>
              <a:buNone/>
              <a:defRPr kumimoji="1" sz="3575" kern="1200">
                <a:solidFill>
                  <a:schemeClr val="tx1"/>
                </a:solidFill>
                <a:latin typeface="+mj-lt"/>
                <a:ea typeface="+mj-ea"/>
                <a:cs typeface="+mj-cs"/>
              </a:defRPr>
            </a:lvl1pPr>
          </a:lstStyle>
          <a:p>
            <a:pPr algn="l"/>
            <a:r>
              <a:rPr lang="ja-JP" altLang="en-US" sz="3200" dirty="0"/>
              <a:t>実績</a:t>
            </a:r>
          </a:p>
        </p:txBody>
      </p:sp>
      <p:pic>
        <p:nvPicPr>
          <p:cNvPr id="7" name="Picture 6">
            <a:extLst>
              <a:ext uri="{FF2B5EF4-FFF2-40B4-BE49-F238E27FC236}">
                <a16:creationId xmlns:a16="http://schemas.microsoft.com/office/drawing/2014/main" id="{CE6A5119-8419-4A33-A9AE-22D025A7EA8F}"/>
              </a:ext>
            </a:extLst>
          </p:cNvPr>
          <p:cNvPicPr>
            <a:picLocks noChangeAspect="1"/>
          </p:cNvPicPr>
          <p:nvPr/>
        </p:nvPicPr>
        <p:blipFill>
          <a:blip r:embed="rId5"/>
          <a:stretch>
            <a:fillRect/>
          </a:stretch>
        </p:blipFill>
        <p:spPr>
          <a:xfrm>
            <a:off x="471728" y="277339"/>
            <a:ext cx="1774174" cy="847405"/>
          </a:xfrm>
          <a:prstGeom prst="rect">
            <a:avLst/>
          </a:prstGeom>
        </p:spPr>
      </p:pic>
    </p:spTree>
    <p:extLst>
      <p:ext uri="{BB962C8B-B14F-4D97-AF65-F5344CB8AC3E}">
        <p14:creationId xmlns:p14="http://schemas.microsoft.com/office/powerpoint/2010/main" val="236691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Hiroshi Inoue\Desktop\eikodo -sashin\IMG_0189.JPG">
            <a:extLst>
              <a:ext uri="{FF2B5EF4-FFF2-40B4-BE49-F238E27FC236}">
                <a16:creationId xmlns:a16="http://schemas.microsoft.com/office/drawing/2014/main" id="{0D4D0045-4890-404D-AB89-D35CE792A6C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751" r="17222" b="4556"/>
          <a:stretch/>
        </p:blipFill>
        <p:spPr bwMode="auto">
          <a:xfrm>
            <a:off x="5364088" y="1146895"/>
            <a:ext cx="3131498" cy="538320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2BCEE797-2366-4C75-9584-F468FCFC4A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8" y="1052736"/>
            <a:ext cx="4176488" cy="5477362"/>
          </a:xfrm>
          <a:prstGeom prst="rect">
            <a:avLst/>
          </a:prstGeom>
        </p:spPr>
      </p:pic>
      <p:sp>
        <p:nvSpPr>
          <p:cNvPr id="7" name="タイトル 1">
            <a:extLst>
              <a:ext uri="{FF2B5EF4-FFF2-40B4-BE49-F238E27FC236}">
                <a16:creationId xmlns:a16="http://schemas.microsoft.com/office/drawing/2014/main" id="{2672E1CF-9C3B-4EEC-8065-B95BE76AA2B5}"/>
              </a:ext>
            </a:extLst>
          </p:cNvPr>
          <p:cNvSpPr txBox="1">
            <a:spLocks/>
          </p:cNvSpPr>
          <p:nvPr/>
        </p:nvSpPr>
        <p:spPr>
          <a:xfrm>
            <a:off x="4283968" y="388253"/>
            <a:ext cx="3511010" cy="505650"/>
          </a:xfrm>
          <a:prstGeom prst="rect">
            <a:avLst/>
          </a:prstGeom>
        </p:spPr>
        <p:txBody>
          <a:bodyPr vert="horz" lIns="91440" tIns="45720" rIns="91440" bIns="45720" rtlCol="0" anchor="ctr">
            <a:noAutofit/>
          </a:bodyPr>
          <a:lstStyle>
            <a:lvl1pPr algn="ctr" defTabSz="742950" rtl="0" eaLnBrk="1" latinLnBrk="0" hangingPunct="1">
              <a:spcBef>
                <a:spcPct val="0"/>
              </a:spcBef>
              <a:buNone/>
              <a:defRPr kumimoji="1" sz="3575" kern="1200">
                <a:solidFill>
                  <a:schemeClr val="tx1"/>
                </a:solidFill>
                <a:latin typeface="+mj-lt"/>
                <a:ea typeface="+mj-ea"/>
                <a:cs typeface="+mj-cs"/>
              </a:defRPr>
            </a:lvl1pPr>
          </a:lstStyle>
          <a:p>
            <a:pPr algn="l"/>
            <a:r>
              <a:rPr lang="ja-JP" altLang="en-US" sz="3200" dirty="0"/>
              <a:t>実績</a:t>
            </a:r>
          </a:p>
        </p:txBody>
      </p:sp>
      <p:pic>
        <p:nvPicPr>
          <p:cNvPr id="6" name="Picture 5">
            <a:extLst>
              <a:ext uri="{FF2B5EF4-FFF2-40B4-BE49-F238E27FC236}">
                <a16:creationId xmlns:a16="http://schemas.microsoft.com/office/drawing/2014/main" id="{BB452CA8-821A-45E2-A609-2CC6478892F4}"/>
              </a:ext>
            </a:extLst>
          </p:cNvPr>
          <p:cNvPicPr>
            <a:picLocks noChangeAspect="1"/>
          </p:cNvPicPr>
          <p:nvPr/>
        </p:nvPicPr>
        <p:blipFill>
          <a:blip r:embed="rId4"/>
          <a:stretch>
            <a:fillRect/>
          </a:stretch>
        </p:blipFill>
        <p:spPr>
          <a:xfrm>
            <a:off x="323528" y="184268"/>
            <a:ext cx="1652000" cy="789051"/>
          </a:xfrm>
          <a:prstGeom prst="rect">
            <a:avLst/>
          </a:prstGeom>
        </p:spPr>
      </p:pic>
    </p:spTree>
    <p:extLst>
      <p:ext uri="{BB962C8B-B14F-4D97-AF65-F5344CB8AC3E}">
        <p14:creationId xmlns:p14="http://schemas.microsoft.com/office/powerpoint/2010/main" val="17921885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8452" y="430397"/>
            <a:ext cx="8229600" cy="1143000"/>
          </a:xfrm>
        </p:spPr>
        <p:txBody>
          <a:bodyPr>
            <a:normAutofit/>
          </a:bodyPr>
          <a:lstStyle/>
          <a:p>
            <a:pPr algn="l"/>
            <a:r>
              <a:rPr kumimoji="1" lang="ja-JP" altLang="en-US" sz="4000" dirty="0"/>
              <a:t>実績</a:t>
            </a:r>
          </a:p>
        </p:txBody>
      </p:sp>
      <p:pic>
        <p:nvPicPr>
          <p:cNvPr id="2050" name="Picture 2" descr="C:\Users\Hiroshi Inoue\Desktop\SPM写真\RIMG035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4051" r="8601" b="6959"/>
          <a:stretch/>
        </p:blipFill>
        <p:spPr bwMode="auto">
          <a:xfrm>
            <a:off x="1755231" y="731836"/>
            <a:ext cx="7209257" cy="489676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Hiroshi Inoue\Desktop\SPM写真\RIMG0355 (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4266"/>
          <a:stretch/>
        </p:blipFill>
        <p:spPr bwMode="auto">
          <a:xfrm>
            <a:off x="395536" y="4183692"/>
            <a:ext cx="2575374" cy="239283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D2986608-0BCD-49BC-A616-0B91C039AE3F}"/>
              </a:ext>
            </a:extLst>
          </p:cNvPr>
          <p:cNvPicPr>
            <a:picLocks noChangeAspect="1"/>
          </p:cNvPicPr>
          <p:nvPr/>
        </p:nvPicPr>
        <p:blipFill>
          <a:blip r:embed="rId4"/>
          <a:stretch>
            <a:fillRect/>
          </a:stretch>
        </p:blipFill>
        <p:spPr>
          <a:xfrm>
            <a:off x="6861933" y="5930035"/>
            <a:ext cx="1626119" cy="776689"/>
          </a:xfrm>
          <a:prstGeom prst="rect">
            <a:avLst/>
          </a:prstGeom>
        </p:spPr>
      </p:pic>
    </p:spTree>
    <p:extLst>
      <p:ext uri="{BB962C8B-B14F-4D97-AF65-F5344CB8AC3E}">
        <p14:creationId xmlns:p14="http://schemas.microsoft.com/office/powerpoint/2010/main" val="34811572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19C55E-576E-357C-99D2-72E3B28DF9D6}"/>
              </a:ext>
            </a:extLst>
          </p:cNvPr>
          <p:cNvSpPr txBox="1">
            <a:spLocks/>
          </p:cNvSpPr>
          <p:nvPr/>
        </p:nvSpPr>
        <p:spPr>
          <a:xfrm>
            <a:off x="3131840" y="209737"/>
            <a:ext cx="2880320" cy="766355"/>
          </a:xfrm>
          <a:prstGeom prst="rect">
            <a:avLst/>
          </a:prstGeom>
        </p:spPr>
        <p:txBody>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dirty="0"/>
              <a:t>実績</a:t>
            </a:r>
          </a:p>
        </p:txBody>
      </p:sp>
      <p:pic>
        <p:nvPicPr>
          <p:cNvPr id="6" name="図 5">
            <a:extLst>
              <a:ext uri="{FF2B5EF4-FFF2-40B4-BE49-F238E27FC236}">
                <a16:creationId xmlns:a16="http://schemas.microsoft.com/office/drawing/2014/main" id="{9748F863-7299-4DDC-D86C-2C367FDB0C0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608" y="954994"/>
            <a:ext cx="6862157" cy="5145578"/>
          </a:xfrm>
          <a:prstGeom prst="rect">
            <a:avLst/>
          </a:prstGeom>
        </p:spPr>
      </p:pic>
      <p:pic>
        <p:nvPicPr>
          <p:cNvPr id="5" name="Picture 4">
            <a:extLst>
              <a:ext uri="{FF2B5EF4-FFF2-40B4-BE49-F238E27FC236}">
                <a16:creationId xmlns:a16="http://schemas.microsoft.com/office/drawing/2014/main" id="{69197DE2-9ADF-4CDA-888E-46142F6852AF}"/>
              </a:ext>
            </a:extLst>
          </p:cNvPr>
          <p:cNvPicPr>
            <a:picLocks noChangeAspect="1"/>
          </p:cNvPicPr>
          <p:nvPr/>
        </p:nvPicPr>
        <p:blipFill>
          <a:blip r:embed="rId3"/>
          <a:stretch>
            <a:fillRect/>
          </a:stretch>
        </p:blipFill>
        <p:spPr>
          <a:xfrm>
            <a:off x="483241" y="116632"/>
            <a:ext cx="1604483" cy="766355"/>
          </a:xfrm>
          <a:prstGeom prst="rect">
            <a:avLst/>
          </a:prstGeom>
        </p:spPr>
      </p:pic>
    </p:spTree>
    <p:extLst>
      <p:ext uri="{BB962C8B-B14F-4D97-AF65-F5344CB8AC3E}">
        <p14:creationId xmlns:p14="http://schemas.microsoft.com/office/powerpoint/2010/main" val="36528358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4BB04666-3030-5A3A-E3B8-AD7A7FE1BF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20800" y="1078498"/>
            <a:ext cx="6502400" cy="4876800"/>
          </a:xfrm>
          <a:prstGeom prst="rect">
            <a:avLst/>
          </a:prstGeom>
        </p:spPr>
      </p:pic>
      <p:sp>
        <p:nvSpPr>
          <p:cNvPr id="4" name="タイトル 1">
            <a:extLst>
              <a:ext uri="{FF2B5EF4-FFF2-40B4-BE49-F238E27FC236}">
                <a16:creationId xmlns:a16="http://schemas.microsoft.com/office/drawing/2014/main" id="{4E515EE0-95B5-2BE4-913B-A188D9445D23}"/>
              </a:ext>
            </a:extLst>
          </p:cNvPr>
          <p:cNvSpPr txBox="1">
            <a:spLocks/>
          </p:cNvSpPr>
          <p:nvPr/>
        </p:nvSpPr>
        <p:spPr>
          <a:xfrm>
            <a:off x="529208" y="243203"/>
            <a:ext cx="8085584" cy="664609"/>
          </a:xfrm>
          <a:prstGeom prst="rect">
            <a:avLst/>
          </a:prstGeom>
        </p:spPr>
        <p:txBody>
          <a:bodyPr>
            <a:normAutofit fontScale="92500" lnSpcReduction="100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dirty="0"/>
              <a:t>実績</a:t>
            </a:r>
          </a:p>
        </p:txBody>
      </p:sp>
      <p:pic>
        <p:nvPicPr>
          <p:cNvPr id="5" name="Picture 4">
            <a:extLst>
              <a:ext uri="{FF2B5EF4-FFF2-40B4-BE49-F238E27FC236}">
                <a16:creationId xmlns:a16="http://schemas.microsoft.com/office/drawing/2014/main" id="{4B941609-0B30-4E8F-95E3-42C33E6BF8C8}"/>
              </a:ext>
            </a:extLst>
          </p:cNvPr>
          <p:cNvPicPr>
            <a:picLocks noChangeAspect="1"/>
          </p:cNvPicPr>
          <p:nvPr/>
        </p:nvPicPr>
        <p:blipFill>
          <a:blip r:embed="rId3"/>
          <a:stretch>
            <a:fillRect/>
          </a:stretch>
        </p:blipFill>
        <p:spPr>
          <a:xfrm>
            <a:off x="395536" y="198178"/>
            <a:ext cx="1579992" cy="754657"/>
          </a:xfrm>
          <a:prstGeom prst="rect">
            <a:avLst/>
          </a:prstGeom>
        </p:spPr>
      </p:pic>
    </p:spTree>
    <p:extLst>
      <p:ext uri="{BB962C8B-B14F-4D97-AF65-F5344CB8AC3E}">
        <p14:creationId xmlns:p14="http://schemas.microsoft.com/office/powerpoint/2010/main" val="27741542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5BF3874-9150-15B3-0430-6DD496AC205B}"/>
              </a:ext>
            </a:extLst>
          </p:cNvPr>
          <p:cNvSpPr txBox="1">
            <a:spLocks/>
          </p:cNvSpPr>
          <p:nvPr/>
        </p:nvSpPr>
        <p:spPr>
          <a:xfrm>
            <a:off x="2262572" y="332656"/>
            <a:ext cx="4618856" cy="792088"/>
          </a:xfrm>
          <a:prstGeom prst="rect">
            <a:avLst/>
          </a:prstGeom>
        </p:spPr>
        <p:txBody>
          <a:bodyP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4000" dirty="0"/>
              <a:t>実績</a:t>
            </a:r>
          </a:p>
        </p:txBody>
      </p:sp>
      <p:pic>
        <p:nvPicPr>
          <p:cNvPr id="5" name="図 4">
            <a:extLst>
              <a:ext uri="{FF2B5EF4-FFF2-40B4-BE49-F238E27FC236}">
                <a16:creationId xmlns:a16="http://schemas.microsoft.com/office/drawing/2014/main" id="{F6811828-E274-BFF7-7DEA-05F40BC5E24D}"/>
              </a:ext>
            </a:extLst>
          </p:cNvPr>
          <p:cNvPicPr>
            <a:picLocks noChangeAspect="1"/>
          </p:cNvPicPr>
          <p:nvPr/>
        </p:nvPicPr>
        <p:blipFill>
          <a:blip r:embed="rId2" cstate="print">
            <a:extLst>
              <a:ext uri="{28A0092B-C50C-407E-A947-70E740481C1C}">
                <a14:useLocalDpi xmlns:a14="http://schemas.microsoft.com/office/drawing/2010/main" val="0"/>
              </a:ext>
            </a:extLst>
          </a:blip>
          <a:srcRect t="2412" b="8910"/>
          <a:stretch/>
        </p:blipFill>
        <p:spPr>
          <a:xfrm>
            <a:off x="395536" y="1348777"/>
            <a:ext cx="3360420" cy="4299651"/>
          </a:xfrm>
          <a:prstGeom prst="rect">
            <a:avLst/>
          </a:prstGeom>
        </p:spPr>
      </p:pic>
      <p:pic>
        <p:nvPicPr>
          <p:cNvPr id="6" name="図 5" descr="屋内, 座る, 開く, 男 が含まれている画像&#10;&#10;自動的に生成された説明">
            <a:extLst>
              <a:ext uri="{FF2B5EF4-FFF2-40B4-BE49-F238E27FC236}">
                <a16:creationId xmlns:a16="http://schemas.microsoft.com/office/drawing/2014/main" id="{4DC9BCCE-DB05-5E59-7A19-A1A08DB209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3928" y="1785385"/>
            <a:ext cx="5148064" cy="3857014"/>
          </a:xfrm>
          <a:prstGeom prst="rect">
            <a:avLst/>
          </a:prstGeom>
        </p:spPr>
      </p:pic>
      <p:pic>
        <p:nvPicPr>
          <p:cNvPr id="8" name="Picture 7">
            <a:extLst>
              <a:ext uri="{FF2B5EF4-FFF2-40B4-BE49-F238E27FC236}">
                <a16:creationId xmlns:a16="http://schemas.microsoft.com/office/drawing/2014/main" id="{9E0DFA49-371C-4245-B188-632B7F01A518}"/>
              </a:ext>
            </a:extLst>
          </p:cNvPr>
          <p:cNvPicPr>
            <a:picLocks noChangeAspect="1"/>
          </p:cNvPicPr>
          <p:nvPr/>
        </p:nvPicPr>
        <p:blipFill>
          <a:blip r:embed="rId4"/>
          <a:stretch>
            <a:fillRect/>
          </a:stretch>
        </p:blipFill>
        <p:spPr>
          <a:xfrm>
            <a:off x="471728" y="277339"/>
            <a:ext cx="1790844" cy="855367"/>
          </a:xfrm>
          <a:prstGeom prst="rect">
            <a:avLst/>
          </a:prstGeom>
        </p:spPr>
      </p:pic>
    </p:spTree>
    <p:extLst>
      <p:ext uri="{BB962C8B-B14F-4D97-AF65-F5344CB8AC3E}">
        <p14:creationId xmlns:p14="http://schemas.microsoft.com/office/powerpoint/2010/main" val="26995210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EB052037-75DA-3B62-359C-AC68B2DBB9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8175" y="1772815"/>
            <a:ext cx="4754880" cy="3566160"/>
          </a:xfrm>
          <a:prstGeom prst="rect">
            <a:avLst/>
          </a:prstGeom>
        </p:spPr>
      </p:pic>
      <p:pic>
        <p:nvPicPr>
          <p:cNvPr id="5" name="図 4">
            <a:extLst>
              <a:ext uri="{FF2B5EF4-FFF2-40B4-BE49-F238E27FC236}">
                <a16:creationId xmlns:a16="http://schemas.microsoft.com/office/drawing/2014/main" id="{7A5A4379-A570-0F2C-15F3-3E57A1CCB74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6934"/>
          <a:stretch/>
        </p:blipFill>
        <p:spPr>
          <a:xfrm>
            <a:off x="5436096" y="1613187"/>
            <a:ext cx="3438255" cy="3885417"/>
          </a:xfrm>
          <a:prstGeom prst="rect">
            <a:avLst/>
          </a:prstGeom>
        </p:spPr>
      </p:pic>
      <p:sp>
        <p:nvSpPr>
          <p:cNvPr id="6" name="タイトル 1">
            <a:extLst>
              <a:ext uri="{FF2B5EF4-FFF2-40B4-BE49-F238E27FC236}">
                <a16:creationId xmlns:a16="http://schemas.microsoft.com/office/drawing/2014/main" id="{44EA5376-2113-EDB1-ABD8-6FE3E84B0574}"/>
              </a:ext>
            </a:extLst>
          </p:cNvPr>
          <p:cNvSpPr txBox="1">
            <a:spLocks/>
          </p:cNvSpPr>
          <p:nvPr/>
        </p:nvSpPr>
        <p:spPr>
          <a:xfrm>
            <a:off x="2339752" y="548680"/>
            <a:ext cx="4618856" cy="792088"/>
          </a:xfrm>
          <a:prstGeom prst="rect">
            <a:avLst/>
          </a:prstGeom>
        </p:spPr>
        <p:txBody>
          <a:bodyP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4000" dirty="0"/>
              <a:t>実績</a:t>
            </a:r>
          </a:p>
        </p:txBody>
      </p:sp>
      <p:pic>
        <p:nvPicPr>
          <p:cNvPr id="7" name="Picture 6">
            <a:extLst>
              <a:ext uri="{FF2B5EF4-FFF2-40B4-BE49-F238E27FC236}">
                <a16:creationId xmlns:a16="http://schemas.microsoft.com/office/drawing/2014/main" id="{7F474727-FC2F-49DF-8C76-FF591962D483}"/>
              </a:ext>
            </a:extLst>
          </p:cNvPr>
          <p:cNvPicPr>
            <a:picLocks noChangeAspect="1"/>
          </p:cNvPicPr>
          <p:nvPr/>
        </p:nvPicPr>
        <p:blipFill>
          <a:blip r:embed="rId4"/>
          <a:stretch>
            <a:fillRect/>
          </a:stretch>
        </p:blipFill>
        <p:spPr>
          <a:xfrm>
            <a:off x="471728" y="277339"/>
            <a:ext cx="1658359" cy="792088"/>
          </a:xfrm>
          <a:prstGeom prst="rect">
            <a:avLst/>
          </a:prstGeom>
        </p:spPr>
      </p:pic>
    </p:spTree>
    <p:extLst>
      <p:ext uri="{BB962C8B-B14F-4D97-AF65-F5344CB8AC3E}">
        <p14:creationId xmlns:p14="http://schemas.microsoft.com/office/powerpoint/2010/main" val="13715329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C12D528-73BA-360F-9030-E4BF002AE74E}"/>
              </a:ext>
            </a:extLst>
          </p:cNvPr>
          <p:cNvSpPr txBox="1">
            <a:spLocks/>
          </p:cNvSpPr>
          <p:nvPr/>
        </p:nvSpPr>
        <p:spPr>
          <a:xfrm>
            <a:off x="2262572" y="332656"/>
            <a:ext cx="4618856" cy="792088"/>
          </a:xfrm>
          <a:prstGeom prst="rect">
            <a:avLst/>
          </a:prstGeom>
        </p:spPr>
        <p:txBody>
          <a:bodyP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dirty="0"/>
              <a:t>実績</a:t>
            </a:r>
          </a:p>
        </p:txBody>
      </p:sp>
      <p:pic>
        <p:nvPicPr>
          <p:cNvPr id="5" name="図 4">
            <a:extLst>
              <a:ext uri="{FF2B5EF4-FFF2-40B4-BE49-F238E27FC236}">
                <a16:creationId xmlns:a16="http://schemas.microsoft.com/office/drawing/2014/main" id="{E8DE17DF-79D5-2B19-3503-005F4818A77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82109" y="1667569"/>
            <a:ext cx="4697148" cy="3522861"/>
          </a:xfrm>
          <a:prstGeom prst="rect">
            <a:avLst/>
          </a:prstGeom>
        </p:spPr>
      </p:pic>
      <p:pic>
        <p:nvPicPr>
          <p:cNvPr id="7" name="図 6">
            <a:extLst>
              <a:ext uri="{FF2B5EF4-FFF2-40B4-BE49-F238E27FC236}">
                <a16:creationId xmlns:a16="http://schemas.microsoft.com/office/drawing/2014/main" id="{A50FF515-A660-087D-4C83-41F9392C53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5318" y="2142430"/>
            <a:ext cx="4064000" cy="3048000"/>
          </a:xfrm>
          <a:prstGeom prst="rect">
            <a:avLst/>
          </a:prstGeom>
        </p:spPr>
      </p:pic>
      <p:pic>
        <p:nvPicPr>
          <p:cNvPr id="8" name="Picture 7">
            <a:extLst>
              <a:ext uri="{FF2B5EF4-FFF2-40B4-BE49-F238E27FC236}">
                <a16:creationId xmlns:a16="http://schemas.microsoft.com/office/drawing/2014/main" id="{4703E3EF-C486-46AC-93BC-4E5A6FC4F7F5}"/>
              </a:ext>
            </a:extLst>
          </p:cNvPr>
          <p:cNvPicPr>
            <a:picLocks noChangeAspect="1"/>
          </p:cNvPicPr>
          <p:nvPr/>
        </p:nvPicPr>
        <p:blipFill>
          <a:blip r:embed="rId4"/>
          <a:stretch>
            <a:fillRect/>
          </a:stretch>
        </p:blipFill>
        <p:spPr>
          <a:xfrm>
            <a:off x="471728" y="277339"/>
            <a:ext cx="1579992" cy="754657"/>
          </a:xfrm>
          <a:prstGeom prst="rect">
            <a:avLst/>
          </a:prstGeom>
        </p:spPr>
      </p:pic>
    </p:spTree>
    <p:extLst>
      <p:ext uri="{BB962C8B-B14F-4D97-AF65-F5344CB8AC3E}">
        <p14:creationId xmlns:p14="http://schemas.microsoft.com/office/powerpoint/2010/main" val="9556293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334FFD-E5F0-FBB4-6A1F-A52B5F9FA7B7}"/>
              </a:ext>
            </a:extLst>
          </p:cNvPr>
          <p:cNvSpPr txBox="1">
            <a:spLocks/>
          </p:cNvSpPr>
          <p:nvPr/>
        </p:nvSpPr>
        <p:spPr>
          <a:xfrm>
            <a:off x="2401416" y="595521"/>
            <a:ext cx="4618856" cy="792088"/>
          </a:xfrm>
          <a:prstGeom prst="rect">
            <a:avLst/>
          </a:prstGeom>
        </p:spPr>
        <p:txBody>
          <a:bodyP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dirty="0"/>
              <a:t>実績</a:t>
            </a:r>
          </a:p>
        </p:txBody>
      </p:sp>
      <p:pic>
        <p:nvPicPr>
          <p:cNvPr id="5" name="図 4">
            <a:extLst>
              <a:ext uri="{FF2B5EF4-FFF2-40B4-BE49-F238E27FC236}">
                <a16:creationId xmlns:a16="http://schemas.microsoft.com/office/drawing/2014/main" id="{7097DCC7-259A-7314-CF40-13757CC79E59}"/>
              </a:ext>
            </a:extLst>
          </p:cNvPr>
          <p:cNvPicPr>
            <a:picLocks noChangeAspect="1"/>
          </p:cNvPicPr>
          <p:nvPr/>
        </p:nvPicPr>
        <p:blipFill>
          <a:blip r:embed="rId2" cstate="print">
            <a:extLst>
              <a:ext uri="{28A0092B-C50C-407E-A947-70E740481C1C}">
                <a14:useLocalDpi xmlns:a14="http://schemas.microsoft.com/office/drawing/2010/main" val="0"/>
              </a:ext>
            </a:extLst>
          </a:blip>
          <a:srcRect l="10649" t="18361" r="-281" b="7295"/>
          <a:stretch/>
        </p:blipFill>
        <p:spPr>
          <a:xfrm>
            <a:off x="323528" y="1992648"/>
            <a:ext cx="4618856" cy="2872703"/>
          </a:xfrm>
          <a:prstGeom prst="rect">
            <a:avLst/>
          </a:prstGeom>
        </p:spPr>
      </p:pic>
      <p:pic>
        <p:nvPicPr>
          <p:cNvPr id="6" name="図 5" descr="グリーン, 座る, テーブル, 古い が含まれている画像&#10;&#10;自動的に生成された説明">
            <a:extLst>
              <a:ext uri="{FF2B5EF4-FFF2-40B4-BE49-F238E27FC236}">
                <a16:creationId xmlns:a16="http://schemas.microsoft.com/office/drawing/2014/main" id="{034E2BFF-F135-1036-C7F7-8EFF4EF73A77}"/>
              </a:ext>
            </a:extLst>
          </p:cNvPr>
          <p:cNvPicPr>
            <a:picLocks noChangeAspect="1"/>
          </p:cNvPicPr>
          <p:nvPr/>
        </p:nvPicPr>
        <p:blipFill>
          <a:blip r:embed="rId3" cstate="print">
            <a:extLst>
              <a:ext uri="{28A0092B-C50C-407E-A947-70E740481C1C}">
                <a14:useLocalDpi xmlns:a14="http://schemas.microsoft.com/office/drawing/2010/main" val="0"/>
              </a:ext>
            </a:extLst>
          </a:blip>
          <a:srcRect l="13795" t="20232" r="7577"/>
          <a:stretch/>
        </p:blipFill>
        <p:spPr>
          <a:xfrm>
            <a:off x="5148064" y="2016329"/>
            <a:ext cx="3744416" cy="2849022"/>
          </a:xfrm>
          <a:prstGeom prst="rect">
            <a:avLst/>
          </a:prstGeom>
        </p:spPr>
      </p:pic>
      <p:pic>
        <p:nvPicPr>
          <p:cNvPr id="7" name="Picture 6">
            <a:extLst>
              <a:ext uri="{FF2B5EF4-FFF2-40B4-BE49-F238E27FC236}">
                <a16:creationId xmlns:a16="http://schemas.microsoft.com/office/drawing/2014/main" id="{00501D3D-BCC0-41F3-A98E-86AE69CBA50C}"/>
              </a:ext>
            </a:extLst>
          </p:cNvPr>
          <p:cNvPicPr>
            <a:picLocks noChangeAspect="1"/>
          </p:cNvPicPr>
          <p:nvPr/>
        </p:nvPicPr>
        <p:blipFill>
          <a:blip r:embed="rId4"/>
          <a:stretch>
            <a:fillRect/>
          </a:stretch>
        </p:blipFill>
        <p:spPr>
          <a:xfrm>
            <a:off x="539552" y="386349"/>
            <a:ext cx="1796016" cy="857838"/>
          </a:xfrm>
          <a:prstGeom prst="rect">
            <a:avLst/>
          </a:prstGeom>
        </p:spPr>
      </p:pic>
    </p:spTree>
    <p:extLst>
      <p:ext uri="{BB962C8B-B14F-4D97-AF65-F5344CB8AC3E}">
        <p14:creationId xmlns:p14="http://schemas.microsoft.com/office/powerpoint/2010/main" val="23967003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endParaRPr kumimoji="1" lang="ja-JP" altLang="en-US" dirty="0"/>
          </a:p>
        </p:txBody>
      </p:sp>
      <p:sp>
        <p:nvSpPr>
          <p:cNvPr id="4" name="タイトル 1"/>
          <p:cNvSpPr>
            <a:spLocks noGrp="1"/>
          </p:cNvSpPr>
          <p:nvPr>
            <p:ph type="title"/>
          </p:nvPr>
        </p:nvSpPr>
        <p:spPr>
          <a:xfrm>
            <a:off x="3622818" y="380968"/>
            <a:ext cx="5088246" cy="730886"/>
          </a:xfrm>
        </p:spPr>
        <p:txBody>
          <a:bodyPr>
            <a:normAutofit fontScale="90000"/>
          </a:bodyPr>
          <a:lstStyle/>
          <a:p>
            <a:r>
              <a:rPr kumimoji="1" lang="ja-JP" altLang="en-US" dirty="0"/>
              <a:t>実績</a:t>
            </a:r>
          </a:p>
        </p:txBody>
      </p:sp>
      <p:pic>
        <p:nvPicPr>
          <p:cNvPr id="3074" name="Picture 2" descr="C:\Users\Hiroshi Inoue\Desktop\wsg200\IMG-1407 (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0008" t="7482" r="22262" b="1886"/>
          <a:stretch/>
        </p:blipFill>
        <p:spPr bwMode="auto">
          <a:xfrm>
            <a:off x="532322" y="746411"/>
            <a:ext cx="3165620" cy="5950862"/>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Hiroshi Inoue\Desktop\wsg200\IMG-1423 (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545" t="-2211" r="5545" b="2211"/>
          <a:stretch/>
        </p:blipFill>
        <p:spPr bwMode="auto">
          <a:xfrm>
            <a:off x="3808853" y="1635411"/>
            <a:ext cx="3840480" cy="512064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Hiroshi Inoue\Desktop\wsg200\IMG-1407 (2).JPG">
            <a:extLst>
              <a:ext uri="{FF2B5EF4-FFF2-40B4-BE49-F238E27FC236}">
                <a16:creationId xmlns:a16="http://schemas.microsoft.com/office/drawing/2014/main" id="{F51C13CA-E3FA-4E08-9715-8BB8EEC2DB0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0480" t="39285" r="41105" b="58521"/>
          <a:stretch/>
        </p:blipFill>
        <p:spPr bwMode="auto">
          <a:xfrm>
            <a:off x="1508577" y="2204864"/>
            <a:ext cx="1062819" cy="3600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Hiroshi Inoue\Desktop\wsg200\IMG-1423 (2).JPG">
            <a:extLst>
              <a:ext uri="{FF2B5EF4-FFF2-40B4-BE49-F238E27FC236}">
                <a16:creationId xmlns:a16="http://schemas.microsoft.com/office/drawing/2014/main" id="{E7190F9F-85C0-4C94-9EF0-79B895F39AB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8248" t="42304" r="35858" b="51392"/>
          <a:stretch/>
        </p:blipFill>
        <p:spPr bwMode="auto">
          <a:xfrm>
            <a:off x="5220072" y="3553042"/>
            <a:ext cx="1368152" cy="62028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Hiroshi Inoue\Desktop\wsg200\IMG-1423 (2).JPG">
            <a:extLst>
              <a:ext uri="{FF2B5EF4-FFF2-40B4-BE49-F238E27FC236}">
                <a16:creationId xmlns:a16="http://schemas.microsoft.com/office/drawing/2014/main" id="{FC93684C-22C3-42F3-88C5-6E3896B3200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8248" t="42304" r="35858" b="51392"/>
          <a:stretch/>
        </p:blipFill>
        <p:spPr bwMode="auto">
          <a:xfrm>
            <a:off x="1547664" y="2322553"/>
            <a:ext cx="1368152" cy="62028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5F7271-389C-4E74-A362-FB916DE3D84C}"/>
              </a:ext>
            </a:extLst>
          </p:cNvPr>
          <p:cNvPicPr>
            <a:picLocks noChangeAspect="1"/>
          </p:cNvPicPr>
          <p:nvPr/>
        </p:nvPicPr>
        <p:blipFill>
          <a:blip r:embed="rId4"/>
          <a:stretch>
            <a:fillRect/>
          </a:stretch>
        </p:blipFill>
        <p:spPr>
          <a:xfrm>
            <a:off x="397503" y="38941"/>
            <a:ext cx="1379886" cy="659081"/>
          </a:xfrm>
          <a:prstGeom prst="rect">
            <a:avLst/>
          </a:prstGeom>
        </p:spPr>
      </p:pic>
    </p:spTree>
    <p:extLst>
      <p:ext uri="{BB962C8B-B14F-4D97-AF65-F5344CB8AC3E}">
        <p14:creationId xmlns:p14="http://schemas.microsoft.com/office/powerpoint/2010/main" val="19769424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a:t>実績</a:t>
            </a:r>
          </a:p>
        </p:txBody>
      </p:sp>
      <p:pic>
        <p:nvPicPr>
          <p:cNvPr id="2050" name="Picture 2" descr="C:\Users\Hiroshi Inoue\Desktop\ベトナム製作品ＰＲ写真\セッター\IMG_0798 (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038"/>
          <a:stretch/>
        </p:blipFill>
        <p:spPr bwMode="auto">
          <a:xfrm>
            <a:off x="379948" y="1732285"/>
            <a:ext cx="3990452" cy="332675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Hiroshi Inoue\Desktop\ベトナム製作品ＰＲ写真\セッター\IMG_0800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6809" y="1732285"/>
            <a:ext cx="4435671" cy="332675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Hiroshi Inoue\Desktop\ベトナム製作品ＰＲ写真\セッター\IMG_0798 (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61538" y="-7132638"/>
            <a:ext cx="4145280" cy="310896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DF6A5347-7009-463C-8D79-FD017415C966}"/>
              </a:ext>
            </a:extLst>
          </p:cNvPr>
          <p:cNvPicPr>
            <a:picLocks noChangeAspect="1"/>
          </p:cNvPicPr>
          <p:nvPr/>
        </p:nvPicPr>
        <p:blipFill>
          <a:blip r:embed="rId5"/>
          <a:stretch>
            <a:fillRect/>
          </a:stretch>
        </p:blipFill>
        <p:spPr>
          <a:xfrm>
            <a:off x="539552" y="386349"/>
            <a:ext cx="1545944" cy="738395"/>
          </a:xfrm>
          <a:prstGeom prst="rect">
            <a:avLst/>
          </a:prstGeom>
        </p:spPr>
      </p:pic>
    </p:spTree>
    <p:extLst>
      <p:ext uri="{BB962C8B-B14F-4D97-AF65-F5344CB8AC3E}">
        <p14:creationId xmlns:p14="http://schemas.microsoft.com/office/powerpoint/2010/main" val="35834651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1"/>
          <p:cNvSpPr>
            <a:spLocks noGrp="1"/>
          </p:cNvSpPr>
          <p:nvPr>
            <p:ph type="title"/>
          </p:nvPr>
        </p:nvSpPr>
        <p:spPr>
          <a:xfrm>
            <a:off x="893760" y="1031548"/>
            <a:ext cx="4186808" cy="1024286"/>
          </a:xfrm>
        </p:spPr>
        <p:txBody>
          <a:bodyPr>
            <a:normAutofit/>
          </a:bodyPr>
          <a:lstStyle/>
          <a:p>
            <a:r>
              <a:rPr kumimoji="1" lang="ja-JP" altLang="en-US" sz="4000" dirty="0"/>
              <a:t>実績</a:t>
            </a:r>
          </a:p>
        </p:txBody>
      </p:sp>
      <p:pic>
        <p:nvPicPr>
          <p:cNvPr id="2050" name="Picture 2" descr="C:\Users\Hiroshi Inoue\Desktop\ベトナム製作品ＰＲ写真\16-NM-120　写真\PC19044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8323" y="2352313"/>
            <a:ext cx="48768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Hiroshi Inoue\Desktop\ベトナム製作品ＰＲ写真\16-NM-120　写真\DSCN108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0" y="1298924"/>
            <a:ext cx="3533242" cy="471098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6ECC3B1F-193B-495D-9996-F3B507D67E09}"/>
              </a:ext>
            </a:extLst>
          </p:cNvPr>
          <p:cNvPicPr>
            <a:picLocks noChangeAspect="1"/>
          </p:cNvPicPr>
          <p:nvPr/>
        </p:nvPicPr>
        <p:blipFill>
          <a:blip r:embed="rId4"/>
          <a:stretch>
            <a:fillRect/>
          </a:stretch>
        </p:blipFill>
        <p:spPr>
          <a:xfrm>
            <a:off x="355112" y="365871"/>
            <a:ext cx="1545944" cy="738395"/>
          </a:xfrm>
          <a:prstGeom prst="rect">
            <a:avLst/>
          </a:prstGeom>
        </p:spPr>
      </p:pic>
    </p:spTree>
    <p:extLst>
      <p:ext uri="{BB962C8B-B14F-4D97-AF65-F5344CB8AC3E}">
        <p14:creationId xmlns:p14="http://schemas.microsoft.com/office/powerpoint/2010/main" val="9406909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290863"/>
            <a:ext cx="8229600" cy="1143000"/>
          </a:xfrm>
        </p:spPr>
        <p:txBody>
          <a:bodyPr/>
          <a:lstStyle/>
          <a:p>
            <a:r>
              <a:rPr lang="ja-JP" altLang="en-US" dirty="0"/>
              <a:t>実績</a:t>
            </a:r>
            <a:endParaRPr kumimoji="1" lang="ja-JP" altLang="en-US" dirty="0"/>
          </a:p>
        </p:txBody>
      </p:sp>
      <p:pic>
        <p:nvPicPr>
          <p:cNvPr id="2050" name="Picture 2" descr="C:\Users\Hiroshi Inoue\Desktop\IMG_901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313" t="2881" r="10859" b="13137"/>
          <a:stretch/>
        </p:blipFill>
        <p:spPr bwMode="auto">
          <a:xfrm>
            <a:off x="4788024" y="2132856"/>
            <a:ext cx="4104456" cy="324036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Hiroshi Inoue\Desktop\IMG_901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133" t="25840" r="4943"/>
          <a:stretch/>
        </p:blipFill>
        <p:spPr bwMode="auto">
          <a:xfrm>
            <a:off x="193042" y="2132856"/>
            <a:ext cx="4343530" cy="32403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6AD8FD9-1258-4C33-999B-91D6083D3E3C}"/>
              </a:ext>
            </a:extLst>
          </p:cNvPr>
          <p:cNvPicPr>
            <a:picLocks noChangeAspect="1"/>
          </p:cNvPicPr>
          <p:nvPr/>
        </p:nvPicPr>
        <p:blipFill>
          <a:blip r:embed="rId4"/>
          <a:stretch>
            <a:fillRect/>
          </a:stretch>
        </p:blipFill>
        <p:spPr>
          <a:xfrm>
            <a:off x="493386" y="404664"/>
            <a:ext cx="1395184" cy="666387"/>
          </a:xfrm>
          <a:prstGeom prst="rect">
            <a:avLst/>
          </a:prstGeom>
        </p:spPr>
      </p:pic>
    </p:spTree>
    <p:extLst>
      <p:ext uri="{BB962C8B-B14F-4D97-AF65-F5344CB8AC3E}">
        <p14:creationId xmlns:p14="http://schemas.microsoft.com/office/powerpoint/2010/main" val="25874774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A0F0DF-59E8-4D94-81F5-F3D05449E4C7}"/>
              </a:ext>
            </a:extLst>
          </p:cNvPr>
          <p:cNvSpPr>
            <a:spLocks noGrp="1"/>
          </p:cNvSpPr>
          <p:nvPr>
            <p:ph type="title"/>
          </p:nvPr>
        </p:nvSpPr>
        <p:spPr>
          <a:xfrm>
            <a:off x="1547664" y="362120"/>
            <a:ext cx="3538736" cy="994122"/>
          </a:xfrm>
        </p:spPr>
        <p:txBody>
          <a:bodyPr/>
          <a:lstStyle/>
          <a:p>
            <a:r>
              <a:rPr kumimoji="1" lang="ja-JP" altLang="en-US" dirty="0"/>
              <a:t>実績</a:t>
            </a:r>
          </a:p>
        </p:txBody>
      </p:sp>
      <p:pic>
        <p:nvPicPr>
          <p:cNvPr id="8" name="コンテンツ プレースホルダー 7" descr="屋内, テーブル, 座る, 食品 が含まれている画像&#10;&#10;自動的に生成された説明">
            <a:extLst>
              <a:ext uri="{FF2B5EF4-FFF2-40B4-BE49-F238E27FC236}">
                <a16:creationId xmlns:a16="http://schemas.microsoft.com/office/drawing/2014/main" id="{80AEEB25-2872-4EB6-AA24-02073F0EC76B}"/>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8490" r="16509"/>
          <a:stretch/>
        </p:blipFill>
        <p:spPr>
          <a:xfrm>
            <a:off x="4928598" y="1396678"/>
            <a:ext cx="3994154" cy="3994099"/>
          </a:xfrm>
        </p:spPr>
      </p:pic>
      <p:pic>
        <p:nvPicPr>
          <p:cNvPr id="12" name="図 11" descr="屋内, テーブル, 座る, 犬 が含まれている画像&#10;&#10;自動的に生成された説明">
            <a:extLst>
              <a:ext uri="{FF2B5EF4-FFF2-40B4-BE49-F238E27FC236}">
                <a16:creationId xmlns:a16="http://schemas.microsoft.com/office/drawing/2014/main" id="{8498EACE-7EA2-47E8-B0BB-8B6C9C617701}"/>
              </a:ext>
            </a:extLst>
          </p:cNvPr>
          <p:cNvPicPr>
            <a:picLocks noChangeAspect="1"/>
          </p:cNvPicPr>
          <p:nvPr/>
        </p:nvPicPr>
        <p:blipFill rotWithShape="1">
          <a:blip r:embed="rId3">
            <a:extLst>
              <a:ext uri="{28A0092B-C50C-407E-A947-70E740481C1C}">
                <a14:useLocalDpi xmlns:a14="http://schemas.microsoft.com/office/drawing/2010/main" val="0"/>
              </a:ext>
            </a:extLst>
          </a:blip>
          <a:srcRect l="7198" t="-13571" r="10349" b="13571"/>
          <a:stretch/>
        </p:blipFill>
        <p:spPr>
          <a:xfrm>
            <a:off x="221248" y="1916832"/>
            <a:ext cx="4573919" cy="4160520"/>
          </a:xfrm>
          <a:prstGeom prst="rect">
            <a:avLst/>
          </a:prstGeom>
        </p:spPr>
      </p:pic>
      <p:pic>
        <p:nvPicPr>
          <p:cNvPr id="6" name="Picture 5">
            <a:extLst>
              <a:ext uri="{FF2B5EF4-FFF2-40B4-BE49-F238E27FC236}">
                <a16:creationId xmlns:a16="http://schemas.microsoft.com/office/drawing/2014/main" id="{4578F934-08FB-4D2B-A000-F86DF03B5C0D}"/>
              </a:ext>
            </a:extLst>
          </p:cNvPr>
          <p:cNvPicPr>
            <a:picLocks noChangeAspect="1"/>
          </p:cNvPicPr>
          <p:nvPr/>
        </p:nvPicPr>
        <p:blipFill>
          <a:blip r:embed="rId4"/>
          <a:stretch>
            <a:fillRect/>
          </a:stretch>
        </p:blipFill>
        <p:spPr>
          <a:xfrm>
            <a:off x="323528" y="499141"/>
            <a:ext cx="1507598" cy="720080"/>
          </a:xfrm>
          <a:prstGeom prst="rect">
            <a:avLst/>
          </a:prstGeom>
        </p:spPr>
      </p:pic>
    </p:spTree>
    <p:extLst>
      <p:ext uri="{BB962C8B-B14F-4D97-AF65-F5344CB8AC3E}">
        <p14:creationId xmlns:p14="http://schemas.microsoft.com/office/powerpoint/2010/main" val="13286699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403508" y="498160"/>
            <a:ext cx="3791402" cy="792088"/>
          </a:xfrm>
        </p:spPr>
        <p:txBody>
          <a:bodyPr/>
          <a:lstStyle/>
          <a:p>
            <a:pPr algn="l"/>
            <a:r>
              <a:rPr kumimoji="1" lang="ja-JP" altLang="en-US" dirty="0"/>
              <a:t>　　</a:t>
            </a:r>
            <a:r>
              <a:rPr kumimoji="1" lang="ja-JP" altLang="en-US" sz="4000" dirty="0"/>
              <a:t>実績</a:t>
            </a:r>
          </a:p>
        </p:txBody>
      </p:sp>
      <p:graphicFrame>
        <p:nvGraphicFramePr>
          <p:cNvPr id="9" name="オブジェクト 3">
            <a:extLst>
              <a:ext uri="{FF2B5EF4-FFF2-40B4-BE49-F238E27FC236}">
                <a16:creationId xmlns:a16="http://schemas.microsoft.com/office/drawing/2014/main" id="{253B7EF9-3221-47EB-917A-D00484BF2ACF}"/>
              </a:ext>
            </a:extLst>
          </p:cNvPr>
          <p:cNvGraphicFramePr>
            <a:graphicFrameLocks noChangeAspect="1"/>
          </p:cNvGraphicFramePr>
          <p:nvPr>
            <p:extLst>
              <p:ext uri="{D42A27DB-BD31-4B8C-83A1-F6EECF244321}">
                <p14:modId xmlns:p14="http://schemas.microsoft.com/office/powerpoint/2010/main" val="1174994542"/>
              </p:ext>
            </p:extLst>
          </p:nvPr>
        </p:nvGraphicFramePr>
        <p:xfrm>
          <a:off x="107504" y="135484"/>
          <a:ext cx="1140464" cy="546429"/>
        </p:xfrm>
        <a:graphic>
          <a:graphicData uri="http://schemas.openxmlformats.org/presentationml/2006/ole">
            <mc:AlternateContent xmlns:mc="http://schemas.openxmlformats.org/markup-compatibility/2006">
              <mc:Choice xmlns:v="urn:schemas-microsoft-com:vml" Requires="v">
                <p:oleObj spid="_x0000_s8195" name="Acrobat Document" r:id="rId3" imgW="6619760" imgH="3171720" progId="AcroExch.Document.11">
                  <p:embed/>
                </p:oleObj>
              </mc:Choice>
              <mc:Fallback>
                <p:oleObj name="Acrobat Document" r:id="rId3" imgW="6619760" imgH="3171720" progId="AcroExch.Document.11">
                  <p:embed/>
                  <p:pic>
                    <p:nvPicPr>
                      <p:cNvPr id="9" name="オブジェクト 3">
                        <a:extLst>
                          <a:ext uri="{FF2B5EF4-FFF2-40B4-BE49-F238E27FC236}">
                            <a16:creationId xmlns:a16="http://schemas.microsoft.com/office/drawing/2014/main" id="{411752D6-1359-4FBA-8C31-F056B1CE387D}"/>
                          </a:ext>
                        </a:extLst>
                      </p:cNvPr>
                      <p:cNvPicPr/>
                      <p:nvPr/>
                    </p:nvPicPr>
                    <p:blipFill>
                      <a:blip r:embed="rId4"/>
                      <a:stretch>
                        <a:fillRect/>
                      </a:stretch>
                    </p:blipFill>
                    <p:spPr>
                      <a:xfrm>
                        <a:off x="107504" y="135484"/>
                        <a:ext cx="1140464" cy="546429"/>
                      </a:xfrm>
                      <a:prstGeom prst="rect">
                        <a:avLst/>
                      </a:prstGeom>
                    </p:spPr>
                  </p:pic>
                </p:oleObj>
              </mc:Fallback>
            </mc:AlternateContent>
          </a:graphicData>
        </a:graphic>
      </p:graphicFrame>
      <p:pic>
        <p:nvPicPr>
          <p:cNvPr id="6" name="Picture 5">
            <a:extLst>
              <a:ext uri="{FF2B5EF4-FFF2-40B4-BE49-F238E27FC236}">
                <a16:creationId xmlns:a16="http://schemas.microsoft.com/office/drawing/2014/main" id="{BC286E36-0F0C-430A-8E29-8E3F08094098}"/>
              </a:ext>
            </a:extLst>
          </p:cNvPr>
          <p:cNvPicPr>
            <a:picLocks noChangeAspect="1"/>
          </p:cNvPicPr>
          <p:nvPr/>
        </p:nvPicPr>
        <p:blipFill rotWithShape="1">
          <a:blip r:embed="rId5"/>
          <a:srcRect l="323" b="9104"/>
          <a:stretch/>
        </p:blipFill>
        <p:spPr>
          <a:xfrm>
            <a:off x="4355976" y="620688"/>
            <a:ext cx="4104456" cy="2807147"/>
          </a:xfrm>
          <a:prstGeom prst="rect">
            <a:avLst/>
          </a:prstGeom>
        </p:spPr>
      </p:pic>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4682" y="1450572"/>
            <a:ext cx="3862374" cy="5149832"/>
          </a:xfrm>
          <a:prstGeom prst="rect">
            <a:avLst/>
          </a:prstGeom>
        </p:spPr>
      </p:pic>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55976" y="3522062"/>
            <a:ext cx="4104456" cy="3078342"/>
          </a:xfrm>
          <a:prstGeom prst="rect">
            <a:avLst/>
          </a:prstGeom>
        </p:spPr>
      </p:pic>
    </p:spTree>
    <p:extLst>
      <p:ext uri="{BB962C8B-B14F-4D97-AF65-F5344CB8AC3E}">
        <p14:creationId xmlns:p14="http://schemas.microsoft.com/office/powerpoint/2010/main" val="21348133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E97E773-FF7F-4767-8A6E-81073512FC51}"/>
              </a:ext>
            </a:extLst>
          </p:cNvPr>
          <p:cNvSpPr>
            <a:spLocks noGrp="1"/>
          </p:cNvSpPr>
          <p:nvPr>
            <p:ph type="title"/>
          </p:nvPr>
        </p:nvSpPr>
        <p:spPr/>
        <p:txBody>
          <a:bodyPr>
            <a:normAutofit fontScale="90000"/>
          </a:bodyPr>
          <a:lstStyle/>
          <a:p>
            <a:r>
              <a:rPr kumimoji="1" lang="ja-JP" altLang="en-US" dirty="0"/>
              <a:t>実績</a:t>
            </a:r>
            <a:br>
              <a:rPr kumimoji="1" lang="en-US" altLang="ja-JP" dirty="0"/>
            </a:br>
            <a:endParaRPr kumimoji="1" lang="ja-JP" altLang="en-US" dirty="0"/>
          </a:p>
        </p:txBody>
      </p:sp>
      <p:pic>
        <p:nvPicPr>
          <p:cNvPr id="5" name="コンテンツ プレースホルダー 4" descr="屋内, グリーン, 建物, 座る が含まれている画像&#10;&#10;自動的に生成された説明">
            <a:extLst>
              <a:ext uri="{FF2B5EF4-FFF2-40B4-BE49-F238E27FC236}">
                <a16:creationId xmlns:a16="http://schemas.microsoft.com/office/drawing/2014/main" id="{7939057C-E37B-4E3A-B3FC-6D7EEC0FCB8E}"/>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8975" t="22907" r="15396" b="29364"/>
          <a:stretch/>
        </p:blipFill>
        <p:spPr>
          <a:xfrm>
            <a:off x="131470" y="1006893"/>
            <a:ext cx="8881060" cy="4844214"/>
          </a:xfrm>
        </p:spPr>
      </p:pic>
      <p:pic>
        <p:nvPicPr>
          <p:cNvPr id="7" name="Picture 6">
            <a:extLst>
              <a:ext uri="{FF2B5EF4-FFF2-40B4-BE49-F238E27FC236}">
                <a16:creationId xmlns:a16="http://schemas.microsoft.com/office/drawing/2014/main" id="{44D6C2EE-2E92-41CD-B35E-36586F9DE198}"/>
              </a:ext>
            </a:extLst>
          </p:cNvPr>
          <p:cNvPicPr>
            <a:picLocks noChangeAspect="1"/>
          </p:cNvPicPr>
          <p:nvPr/>
        </p:nvPicPr>
        <p:blipFill>
          <a:blip r:embed="rId3"/>
          <a:stretch>
            <a:fillRect/>
          </a:stretch>
        </p:blipFill>
        <p:spPr>
          <a:xfrm>
            <a:off x="251520" y="89482"/>
            <a:ext cx="1584176" cy="756656"/>
          </a:xfrm>
          <a:prstGeom prst="rect">
            <a:avLst/>
          </a:prstGeom>
        </p:spPr>
      </p:pic>
    </p:spTree>
    <p:extLst>
      <p:ext uri="{BB962C8B-B14F-4D97-AF65-F5344CB8AC3E}">
        <p14:creationId xmlns:p14="http://schemas.microsoft.com/office/powerpoint/2010/main" val="8156191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5FA44-E8A8-4DFA-AA8B-28E75AB2F278}"/>
              </a:ext>
            </a:extLst>
          </p:cNvPr>
          <p:cNvSpPr>
            <a:spLocks noGrp="1"/>
          </p:cNvSpPr>
          <p:nvPr>
            <p:ph type="title"/>
          </p:nvPr>
        </p:nvSpPr>
        <p:spPr/>
        <p:txBody>
          <a:bodyPr/>
          <a:lstStyle/>
          <a:p>
            <a:r>
              <a:rPr kumimoji="1" lang="ja-JP" altLang="en-US" dirty="0"/>
              <a:t>実績</a:t>
            </a:r>
            <a:endParaRPr lang="en-US" dirty="0"/>
          </a:p>
        </p:txBody>
      </p:sp>
      <p:pic>
        <p:nvPicPr>
          <p:cNvPr id="5" name="Picture 4">
            <a:extLst>
              <a:ext uri="{FF2B5EF4-FFF2-40B4-BE49-F238E27FC236}">
                <a16:creationId xmlns:a16="http://schemas.microsoft.com/office/drawing/2014/main" id="{947891CA-9C6E-4B2A-936C-B24FC7B05D1C}"/>
              </a:ext>
            </a:extLst>
          </p:cNvPr>
          <p:cNvPicPr>
            <a:picLocks noChangeAspect="1"/>
          </p:cNvPicPr>
          <p:nvPr/>
        </p:nvPicPr>
        <p:blipFill>
          <a:blip r:embed="rId2"/>
          <a:stretch>
            <a:fillRect/>
          </a:stretch>
        </p:blipFill>
        <p:spPr>
          <a:xfrm>
            <a:off x="473226" y="417709"/>
            <a:ext cx="1584176" cy="756656"/>
          </a:xfrm>
          <a:prstGeom prst="rect">
            <a:avLst/>
          </a:prstGeom>
        </p:spPr>
      </p:pic>
      <p:pic>
        <p:nvPicPr>
          <p:cNvPr id="9" name="Picture 8">
            <a:extLst>
              <a:ext uri="{FF2B5EF4-FFF2-40B4-BE49-F238E27FC236}">
                <a16:creationId xmlns:a16="http://schemas.microsoft.com/office/drawing/2014/main" id="{5E7921EC-D77F-4DA3-A349-840EBB0DF001}"/>
              </a:ext>
            </a:extLst>
          </p:cNvPr>
          <p:cNvPicPr>
            <a:picLocks noChangeAspect="1"/>
          </p:cNvPicPr>
          <p:nvPr/>
        </p:nvPicPr>
        <p:blipFill rotWithShape="1">
          <a:blip r:embed="rId3"/>
          <a:srcRect/>
          <a:stretch/>
        </p:blipFill>
        <p:spPr>
          <a:xfrm>
            <a:off x="1271190" y="1389309"/>
            <a:ext cx="2969038" cy="5284744"/>
          </a:xfrm>
          <a:prstGeom prst="rect">
            <a:avLst/>
          </a:prstGeom>
        </p:spPr>
      </p:pic>
      <p:pic>
        <p:nvPicPr>
          <p:cNvPr id="11" name="Picture 10">
            <a:extLst>
              <a:ext uri="{FF2B5EF4-FFF2-40B4-BE49-F238E27FC236}">
                <a16:creationId xmlns:a16="http://schemas.microsoft.com/office/drawing/2014/main" id="{2F85FF29-A7DC-4FE4-9971-CB40505ED140}"/>
              </a:ext>
            </a:extLst>
          </p:cNvPr>
          <p:cNvPicPr>
            <a:picLocks noChangeAspect="1"/>
          </p:cNvPicPr>
          <p:nvPr/>
        </p:nvPicPr>
        <p:blipFill>
          <a:blip r:embed="rId4"/>
          <a:stretch>
            <a:fillRect/>
          </a:stretch>
        </p:blipFill>
        <p:spPr>
          <a:xfrm>
            <a:off x="4788024" y="1405062"/>
            <a:ext cx="3608808" cy="5284744"/>
          </a:xfrm>
          <a:prstGeom prst="rect">
            <a:avLst/>
          </a:prstGeom>
        </p:spPr>
      </p:pic>
    </p:spTree>
    <p:extLst>
      <p:ext uri="{BB962C8B-B14F-4D97-AF65-F5344CB8AC3E}">
        <p14:creationId xmlns:p14="http://schemas.microsoft.com/office/powerpoint/2010/main" val="12533697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AC923-EAFB-4BA2-B742-4F572B6FBB28}"/>
              </a:ext>
            </a:extLst>
          </p:cNvPr>
          <p:cNvSpPr>
            <a:spLocks noGrp="1"/>
          </p:cNvSpPr>
          <p:nvPr>
            <p:ph type="title"/>
          </p:nvPr>
        </p:nvSpPr>
        <p:spPr/>
        <p:txBody>
          <a:bodyPr/>
          <a:lstStyle/>
          <a:p>
            <a:r>
              <a:rPr kumimoji="1" lang="ja-JP" altLang="en-US" dirty="0"/>
              <a:t>実績</a:t>
            </a:r>
            <a:endParaRPr lang="en-US" dirty="0"/>
          </a:p>
        </p:txBody>
      </p:sp>
      <p:pic>
        <p:nvPicPr>
          <p:cNvPr id="5" name="Content Placeholder 4">
            <a:extLst>
              <a:ext uri="{FF2B5EF4-FFF2-40B4-BE49-F238E27FC236}">
                <a16:creationId xmlns:a16="http://schemas.microsoft.com/office/drawing/2014/main" id="{15A0CFBD-7DE8-4EFE-A44B-B31944AAB756}"/>
              </a:ext>
            </a:extLst>
          </p:cNvPr>
          <p:cNvPicPr>
            <a:picLocks noGrp="1" noChangeAspect="1"/>
          </p:cNvPicPr>
          <p:nvPr>
            <p:ph idx="1"/>
          </p:nvPr>
        </p:nvPicPr>
        <p:blipFill>
          <a:blip r:embed="rId2"/>
          <a:stretch>
            <a:fillRect/>
          </a:stretch>
        </p:blipFill>
        <p:spPr>
          <a:xfrm>
            <a:off x="5508104" y="4029398"/>
            <a:ext cx="3240360" cy="2570886"/>
          </a:xfrm>
        </p:spPr>
      </p:pic>
      <p:pic>
        <p:nvPicPr>
          <p:cNvPr id="9" name="Picture 8">
            <a:extLst>
              <a:ext uri="{FF2B5EF4-FFF2-40B4-BE49-F238E27FC236}">
                <a16:creationId xmlns:a16="http://schemas.microsoft.com/office/drawing/2014/main" id="{52A7C18E-CBB1-4990-9D1C-FF15E9B52454}"/>
              </a:ext>
            </a:extLst>
          </p:cNvPr>
          <p:cNvPicPr>
            <a:picLocks noChangeAspect="1"/>
          </p:cNvPicPr>
          <p:nvPr/>
        </p:nvPicPr>
        <p:blipFill rotWithShape="1">
          <a:blip r:embed="rId3"/>
          <a:srcRect l="-1" t="2913" r="-269" b="3477"/>
          <a:stretch/>
        </p:blipFill>
        <p:spPr>
          <a:xfrm>
            <a:off x="5508104" y="1241015"/>
            <a:ext cx="3240359" cy="2736304"/>
          </a:xfrm>
          <a:prstGeom prst="rect">
            <a:avLst/>
          </a:prstGeom>
        </p:spPr>
      </p:pic>
      <p:pic>
        <p:nvPicPr>
          <p:cNvPr id="10" name="Picture 9">
            <a:extLst>
              <a:ext uri="{FF2B5EF4-FFF2-40B4-BE49-F238E27FC236}">
                <a16:creationId xmlns:a16="http://schemas.microsoft.com/office/drawing/2014/main" id="{F41B8305-AB57-4DF7-96A1-0597DCDDFB1C}"/>
              </a:ext>
            </a:extLst>
          </p:cNvPr>
          <p:cNvPicPr>
            <a:picLocks noChangeAspect="1"/>
          </p:cNvPicPr>
          <p:nvPr/>
        </p:nvPicPr>
        <p:blipFill>
          <a:blip r:embed="rId4"/>
          <a:stretch>
            <a:fillRect/>
          </a:stretch>
        </p:blipFill>
        <p:spPr>
          <a:xfrm>
            <a:off x="477347" y="274638"/>
            <a:ext cx="1584176" cy="756656"/>
          </a:xfrm>
          <a:prstGeom prst="rect">
            <a:avLst/>
          </a:prstGeom>
        </p:spPr>
      </p:pic>
      <p:pic>
        <p:nvPicPr>
          <p:cNvPr id="12" name="Picture 11">
            <a:extLst>
              <a:ext uri="{FF2B5EF4-FFF2-40B4-BE49-F238E27FC236}">
                <a16:creationId xmlns:a16="http://schemas.microsoft.com/office/drawing/2014/main" id="{24E7CF22-632E-44D1-B53A-8467754CA99D}"/>
              </a:ext>
            </a:extLst>
          </p:cNvPr>
          <p:cNvPicPr>
            <a:picLocks noChangeAspect="1"/>
          </p:cNvPicPr>
          <p:nvPr/>
        </p:nvPicPr>
        <p:blipFill>
          <a:blip r:embed="rId5"/>
          <a:stretch>
            <a:fillRect/>
          </a:stretch>
        </p:blipFill>
        <p:spPr>
          <a:xfrm>
            <a:off x="228210" y="1241015"/>
            <a:ext cx="5218229" cy="4132201"/>
          </a:xfrm>
          <a:prstGeom prst="rect">
            <a:avLst/>
          </a:prstGeom>
        </p:spPr>
      </p:pic>
    </p:spTree>
    <p:extLst>
      <p:ext uri="{BB962C8B-B14F-4D97-AF65-F5344CB8AC3E}">
        <p14:creationId xmlns:p14="http://schemas.microsoft.com/office/powerpoint/2010/main" val="14950480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E0F55-BE84-4255-930C-C262935AE509}"/>
              </a:ext>
            </a:extLst>
          </p:cNvPr>
          <p:cNvSpPr>
            <a:spLocks noGrp="1"/>
          </p:cNvSpPr>
          <p:nvPr>
            <p:ph type="title"/>
          </p:nvPr>
        </p:nvSpPr>
        <p:spPr>
          <a:xfrm>
            <a:off x="483160" y="191176"/>
            <a:ext cx="8229600" cy="1143000"/>
          </a:xfrm>
        </p:spPr>
        <p:txBody>
          <a:bodyPr/>
          <a:lstStyle/>
          <a:p>
            <a:r>
              <a:rPr kumimoji="1" lang="ja-JP" altLang="en-US" dirty="0"/>
              <a:t>実績</a:t>
            </a:r>
            <a:endParaRPr lang="en-US" dirty="0"/>
          </a:p>
        </p:txBody>
      </p:sp>
      <p:pic>
        <p:nvPicPr>
          <p:cNvPr id="4" name="Picture 3">
            <a:extLst>
              <a:ext uri="{FF2B5EF4-FFF2-40B4-BE49-F238E27FC236}">
                <a16:creationId xmlns:a16="http://schemas.microsoft.com/office/drawing/2014/main" id="{AA95FF27-58BF-42FA-BF17-7E2CBD3193EA}"/>
              </a:ext>
            </a:extLst>
          </p:cNvPr>
          <p:cNvPicPr>
            <a:picLocks noChangeAspect="1"/>
          </p:cNvPicPr>
          <p:nvPr/>
        </p:nvPicPr>
        <p:blipFill>
          <a:blip r:embed="rId2"/>
          <a:stretch>
            <a:fillRect/>
          </a:stretch>
        </p:blipFill>
        <p:spPr>
          <a:xfrm>
            <a:off x="431240" y="353508"/>
            <a:ext cx="1584176" cy="756656"/>
          </a:xfrm>
          <a:prstGeom prst="rect">
            <a:avLst/>
          </a:prstGeom>
        </p:spPr>
      </p:pic>
      <p:pic>
        <p:nvPicPr>
          <p:cNvPr id="6" name="Picture 5">
            <a:extLst>
              <a:ext uri="{FF2B5EF4-FFF2-40B4-BE49-F238E27FC236}">
                <a16:creationId xmlns:a16="http://schemas.microsoft.com/office/drawing/2014/main" id="{5A95C6BA-E122-4B8F-8ED2-515AAAD14496}"/>
              </a:ext>
            </a:extLst>
          </p:cNvPr>
          <p:cNvPicPr>
            <a:picLocks noChangeAspect="1"/>
          </p:cNvPicPr>
          <p:nvPr/>
        </p:nvPicPr>
        <p:blipFill>
          <a:blip r:embed="rId3"/>
          <a:stretch>
            <a:fillRect/>
          </a:stretch>
        </p:blipFill>
        <p:spPr>
          <a:xfrm>
            <a:off x="4684704" y="4128986"/>
            <a:ext cx="3019644" cy="2661760"/>
          </a:xfrm>
          <a:prstGeom prst="rect">
            <a:avLst/>
          </a:prstGeom>
        </p:spPr>
      </p:pic>
      <p:pic>
        <p:nvPicPr>
          <p:cNvPr id="10" name="Picture 9">
            <a:extLst>
              <a:ext uri="{FF2B5EF4-FFF2-40B4-BE49-F238E27FC236}">
                <a16:creationId xmlns:a16="http://schemas.microsoft.com/office/drawing/2014/main" id="{EE0D1F25-89F5-4005-8F87-5965FA18F120}"/>
              </a:ext>
            </a:extLst>
          </p:cNvPr>
          <p:cNvPicPr>
            <a:picLocks noChangeAspect="1"/>
          </p:cNvPicPr>
          <p:nvPr/>
        </p:nvPicPr>
        <p:blipFill>
          <a:blip r:embed="rId4"/>
          <a:stretch>
            <a:fillRect/>
          </a:stretch>
        </p:blipFill>
        <p:spPr>
          <a:xfrm>
            <a:off x="1439652" y="1177297"/>
            <a:ext cx="6264696" cy="2951689"/>
          </a:xfrm>
          <a:prstGeom prst="rect">
            <a:avLst/>
          </a:prstGeom>
        </p:spPr>
      </p:pic>
      <p:pic>
        <p:nvPicPr>
          <p:cNvPr id="12" name="Picture 11">
            <a:extLst>
              <a:ext uri="{FF2B5EF4-FFF2-40B4-BE49-F238E27FC236}">
                <a16:creationId xmlns:a16="http://schemas.microsoft.com/office/drawing/2014/main" id="{2323A1C8-988F-43E9-9C08-5A8F01BC1A9B}"/>
              </a:ext>
            </a:extLst>
          </p:cNvPr>
          <p:cNvPicPr>
            <a:picLocks noChangeAspect="1"/>
          </p:cNvPicPr>
          <p:nvPr/>
        </p:nvPicPr>
        <p:blipFill rotWithShape="1">
          <a:blip r:embed="rId5"/>
          <a:srcRect t="4214" r="2952" b="13599"/>
          <a:stretch/>
        </p:blipFill>
        <p:spPr>
          <a:xfrm>
            <a:off x="1446368" y="4145128"/>
            <a:ext cx="2928975" cy="2669075"/>
          </a:xfrm>
          <a:prstGeom prst="rect">
            <a:avLst/>
          </a:prstGeom>
        </p:spPr>
      </p:pic>
      <p:sp>
        <p:nvSpPr>
          <p:cNvPr id="14" name="Content Placeholder 13">
            <a:extLst>
              <a:ext uri="{FF2B5EF4-FFF2-40B4-BE49-F238E27FC236}">
                <a16:creationId xmlns:a16="http://schemas.microsoft.com/office/drawing/2014/main" id="{17D27EA6-6BC1-4632-9749-9000BA563DEF}"/>
              </a:ext>
            </a:extLst>
          </p:cNvPr>
          <p:cNvSpPr>
            <a:spLocks noGrp="1"/>
          </p:cNvSpPr>
          <p:nvPr>
            <p:ph idx="1"/>
          </p:nvPr>
        </p:nvSpPr>
        <p:spPr>
          <a:xfrm>
            <a:off x="457200" y="1177297"/>
            <a:ext cx="8229600" cy="5636906"/>
          </a:xfrm>
        </p:spPr>
        <p:txBody>
          <a:bodyPr/>
          <a:lstStyle/>
          <a:p>
            <a:endParaRPr lang="en-US" dirty="0"/>
          </a:p>
        </p:txBody>
      </p:sp>
    </p:spTree>
    <p:extLst>
      <p:ext uri="{BB962C8B-B14F-4D97-AF65-F5344CB8AC3E}">
        <p14:creationId xmlns:p14="http://schemas.microsoft.com/office/powerpoint/2010/main" val="22470379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B24AB-7DC1-40DB-A86C-9B6161037F52}"/>
              </a:ext>
            </a:extLst>
          </p:cNvPr>
          <p:cNvSpPr>
            <a:spLocks noGrp="1"/>
          </p:cNvSpPr>
          <p:nvPr>
            <p:ph type="title"/>
          </p:nvPr>
        </p:nvSpPr>
        <p:spPr/>
        <p:txBody>
          <a:bodyPr/>
          <a:lstStyle/>
          <a:p>
            <a:r>
              <a:rPr kumimoji="1" lang="ja-JP" altLang="en-US" dirty="0"/>
              <a:t>実績</a:t>
            </a:r>
            <a:endParaRPr lang="en-US" dirty="0"/>
          </a:p>
        </p:txBody>
      </p:sp>
      <p:pic>
        <p:nvPicPr>
          <p:cNvPr id="5" name="Content Placeholder 4">
            <a:extLst>
              <a:ext uri="{FF2B5EF4-FFF2-40B4-BE49-F238E27FC236}">
                <a16:creationId xmlns:a16="http://schemas.microsoft.com/office/drawing/2014/main" id="{507489CE-1201-4EDB-A8BC-7B28BA377CBE}"/>
              </a:ext>
            </a:extLst>
          </p:cNvPr>
          <p:cNvPicPr>
            <a:picLocks noGrp="1" noChangeAspect="1"/>
          </p:cNvPicPr>
          <p:nvPr>
            <p:ph idx="1"/>
          </p:nvPr>
        </p:nvPicPr>
        <p:blipFill>
          <a:blip r:embed="rId2"/>
          <a:stretch>
            <a:fillRect/>
          </a:stretch>
        </p:blipFill>
        <p:spPr>
          <a:xfrm>
            <a:off x="5470706" y="1299475"/>
            <a:ext cx="3180417" cy="2393696"/>
          </a:xfrm>
        </p:spPr>
      </p:pic>
      <p:pic>
        <p:nvPicPr>
          <p:cNvPr id="9" name="Picture 8">
            <a:extLst>
              <a:ext uri="{FF2B5EF4-FFF2-40B4-BE49-F238E27FC236}">
                <a16:creationId xmlns:a16="http://schemas.microsoft.com/office/drawing/2014/main" id="{11373DC3-245B-413D-8563-567D6DF23C45}"/>
              </a:ext>
            </a:extLst>
          </p:cNvPr>
          <p:cNvPicPr>
            <a:picLocks noChangeAspect="1"/>
          </p:cNvPicPr>
          <p:nvPr/>
        </p:nvPicPr>
        <p:blipFill>
          <a:blip r:embed="rId3"/>
          <a:stretch>
            <a:fillRect/>
          </a:stretch>
        </p:blipFill>
        <p:spPr>
          <a:xfrm>
            <a:off x="505198" y="3861048"/>
            <a:ext cx="4157208" cy="2722314"/>
          </a:xfrm>
          <a:prstGeom prst="rect">
            <a:avLst/>
          </a:prstGeom>
        </p:spPr>
      </p:pic>
      <p:pic>
        <p:nvPicPr>
          <p:cNvPr id="11" name="Picture 10">
            <a:extLst>
              <a:ext uri="{FF2B5EF4-FFF2-40B4-BE49-F238E27FC236}">
                <a16:creationId xmlns:a16="http://schemas.microsoft.com/office/drawing/2014/main" id="{1706D0C5-3094-4179-A8AE-A1C4A568D241}"/>
              </a:ext>
            </a:extLst>
          </p:cNvPr>
          <p:cNvPicPr>
            <a:picLocks noChangeAspect="1"/>
          </p:cNvPicPr>
          <p:nvPr/>
        </p:nvPicPr>
        <p:blipFill>
          <a:blip r:embed="rId4"/>
          <a:stretch>
            <a:fillRect/>
          </a:stretch>
        </p:blipFill>
        <p:spPr>
          <a:xfrm>
            <a:off x="467874" y="1299475"/>
            <a:ext cx="4157208" cy="2473982"/>
          </a:xfrm>
          <a:prstGeom prst="rect">
            <a:avLst/>
          </a:prstGeom>
        </p:spPr>
      </p:pic>
      <p:pic>
        <p:nvPicPr>
          <p:cNvPr id="12" name="Picture 11">
            <a:extLst>
              <a:ext uri="{FF2B5EF4-FFF2-40B4-BE49-F238E27FC236}">
                <a16:creationId xmlns:a16="http://schemas.microsoft.com/office/drawing/2014/main" id="{E90E57B9-F644-44DE-8EFD-5DD8D9C612DC}"/>
              </a:ext>
            </a:extLst>
          </p:cNvPr>
          <p:cNvPicPr>
            <a:picLocks noChangeAspect="1"/>
          </p:cNvPicPr>
          <p:nvPr/>
        </p:nvPicPr>
        <p:blipFill>
          <a:blip r:embed="rId5"/>
          <a:stretch>
            <a:fillRect/>
          </a:stretch>
        </p:blipFill>
        <p:spPr>
          <a:xfrm>
            <a:off x="457200" y="279690"/>
            <a:ext cx="1584176" cy="756656"/>
          </a:xfrm>
          <a:prstGeom prst="rect">
            <a:avLst/>
          </a:prstGeom>
        </p:spPr>
      </p:pic>
      <p:pic>
        <p:nvPicPr>
          <p:cNvPr id="4" name="Picture 3">
            <a:extLst>
              <a:ext uri="{FF2B5EF4-FFF2-40B4-BE49-F238E27FC236}">
                <a16:creationId xmlns:a16="http://schemas.microsoft.com/office/drawing/2014/main" id="{621F784D-D1F3-402B-B9A2-684D25B33835}"/>
              </a:ext>
            </a:extLst>
          </p:cNvPr>
          <p:cNvPicPr>
            <a:picLocks noChangeAspect="1"/>
          </p:cNvPicPr>
          <p:nvPr/>
        </p:nvPicPr>
        <p:blipFill rotWithShape="1">
          <a:blip r:embed="rId6"/>
          <a:srcRect t="4832" r="770" b="8993"/>
          <a:stretch/>
        </p:blipFill>
        <p:spPr>
          <a:xfrm>
            <a:off x="5476866" y="3861048"/>
            <a:ext cx="3168096" cy="2855344"/>
          </a:xfrm>
          <a:prstGeom prst="rect">
            <a:avLst/>
          </a:prstGeom>
        </p:spPr>
      </p:pic>
    </p:spTree>
    <p:extLst>
      <p:ext uri="{BB962C8B-B14F-4D97-AF65-F5344CB8AC3E}">
        <p14:creationId xmlns:p14="http://schemas.microsoft.com/office/powerpoint/2010/main" val="38857884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ED822ED-67F6-41FF-998E-6177AD5EAC56}"/>
              </a:ext>
            </a:extLst>
          </p:cNvPr>
          <p:cNvPicPr>
            <a:picLocks noChangeAspect="1"/>
          </p:cNvPicPr>
          <p:nvPr/>
        </p:nvPicPr>
        <p:blipFill>
          <a:blip r:embed="rId2"/>
          <a:stretch>
            <a:fillRect/>
          </a:stretch>
        </p:blipFill>
        <p:spPr>
          <a:xfrm>
            <a:off x="5076056" y="715619"/>
            <a:ext cx="3600400" cy="1993301"/>
          </a:xfrm>
          <a:prstGeom prst="rect">
            <a:avLst/>
          </a:prstGeom>
        </p:spPr>
      </p:pic>
      <p:pic>
        <p:nvPicPr>
          <p:cNvPr id="9" name="Picture 8">
            <a:extLst>
              <a:ext uri="{FF2B5EF4-FFF2-40B4-BE49-F238E27FC236}">
                <a16:creationId xmlns:a16="http://schemas.microsoft.com/office/drawing/2014/main" id="{3698B9B2-1872-481C-BD6E-7850FF95C444}"/>
              </a:ext>
            </a:extLst>
          </p:cNvPr>
          <p:cNvPicPr>
            <a:picLocks noChangeAspect="1"/>
          </p:cNvPicPr>
          <p:nvPr/>
        </p:nvPicPr>
        <p:blipFill>
          <a:blip r:embed="rId3"/>
          <a:stretch>
            <a:fillRect/>
          </a:stretch>
        </p:blipFill>
        <p:spPr>
          <a:xfrm>
            <a:off x="5344790" y="2788989"/>
            <a:ext cx="3062932" cy="3318557"/>
          </a:xfrm>
          <a:prstGeom prst="rect">
            <a:avLst/>
          </a:prstGeom>
        </p:spPr>
      </p:pic>
      <p:sp>
        <p:nvSpPr>
          <p:cNvPr id="10" name="タイトル 1">
            <a:extLst>
              <a:ext uri="{FF2B5EF4-FFF2-40B4-BE49-F238E27FC236}">
                <a16:creationId xmlns:a16="http://schemas.microsoft.com/office/drawing/2014/main" id="{9E9AFEFC-9CE8-46F2-9FB0-B5EDCE9ED6F9}"/>
              </a:ext>
            </a:extLst>
          </p:cNvPr>
          <p:cNvSpPr>
            <a:spLocks noGrp="1"/>
          </p:cNvSpPr>
          <p:nvPr>
            <p:ph type="title"/>
          </p:nvPr>
        </p:nvSpPr>
        <p:spPr>
          <a:xfrm>
            <a:off x="1982304" y="238336"/>
            <a:ext cx="5109976" cy="432048"/>
          </a:xfrm>
        </p:spPr>
        <p:txBody>
          <a:bodyPr>
            <a:normAutofit fontScale="90000"/>
          </a:bodyPr>
          <a:lstStyle/>
          <a:p>
            <a:pPr algn="l"/>
            <a:r>
              <a:rPr kumimoji="1" lang="en-US" altLang="ja-JP" sz="3600" dirty="0" err="1"/>
              <a:t>Eliptical</a:t>
            </a:r>
            <a:r>
              <a:rPr kumimoji="1" lang="en-US" altLang="ja-JP" sz="3600" dirty="0"/>
              <a:t> head - Stainless steel</a:t>
            </a:r>
            <a:endParaRPr kumimoji="1" lang="ja-JP" altLang="en-US" sz="3600" dirty="0"/>
          </a:p>
        </p:txBody>
      </p:sp>
      <p:grpSp>
        <p:nvGrpSpPr>
          <p:cNvPr id="6" name="Group 5">
            <a:extLst>
              <a:ext uri="{FF2B5EF4-FFF2-40B4-BE49-F238E27FC236}">
                <a16:creationId xmlns:a16="http://schemas.microsoft.com/office/drawing/2014/main" id="{4007A79E-C3FF-7640-4E36-2B4512210A50}"/>
              </a:ext>
            </a:extLst>
          </p:cNvPr>
          <p:cNvGrpSpPr/>
          <p:nvPr/>
        </p:nvGrpSpPr>
        <p:grpSpPr>
          <a:xfrm>
            <a:off x="369747" y="670384"/>
            <a:ext cx="4778317" cy="5517232"/>
            <a:chOff x="369747" y="670384"/>
            <a:chExt cx="4778317" cy="5517232"/>
          </a:xfrm>
        </p:grpSpPr>
        <p:grpSp>
          <p:nvGrpSpPr>
            <p:cNvPr id="3" name="Group 2">
              <a:extLst>
                <a:ext uri="{FF2B5EF4-FFF2-40B4-BE49-F238E27FC236}">
                  <a16:creationId xmlns:a16="http://schemas.microsoft.com/office/drawing/2014/main" id="{F2B358E7-7443-2789-5A39-5D83C305601E}"/>
                </a:ext>
              </a:extLst>
            </p:cNvPr>
            <p:cNvGrpSpPr/>
            <p:nvPr/>
          </p:nvGrpSpPr>
          <p:grpSpPr>
            <a:xfrm>
              <a:off x="369747" y="670384"/>
              <a:ext cx="4778317" cy="5517232"/>
              <a:chOff x="369747" y="670384"/>
              <a:chExt cx="4778317" cy="5517232"/>
            </a:xfrm>
          </p:grpSpPr>
          <p:pic>
            <p:nvPicPr>
              <p:cNvPr id="5" name="Picture 4">
                <a:extLst>
                  <a:ext uri="{FF2B5EF4-FFF2-40B4-BE49-F238E27FC236}">
                    <a16:creationId xmlns:a16="http://schemas.microsoft.com/office/drawing/2014/main" id="{F18B4ADF-986B-434A-BD86-C4CC0C3EE809}"/>
                  </a:ext>
                </a:extLst>
              </p:cNvPr>
              <p:cNvPicPr>
                <a:picLocks noChangeAspect="1"/>
              </p:cNvPicPr>
              <p:nvPr/>
            </p:nvPicPr>
            <p:blipFill>
              <a:blip r:embed="rId4"/>
              <a:stretch>
                <a:fillRect/>
              </a:stretch>
            </p:blipFill>
            <p:spPr>
              <a:xfrm>
                <a:off x="369747" y="670384"/>
                <a:ext cx="4778317" cy="5517232"/>
              </a:xfrm>
              <a:prstGeom prst="rect">
                <a:avLst/>
              </a:prstGeom>
            </p:spPr>
          </p:pic>
          <p:sp>
            <p:nvSpPr>
              <p:cNvPr id="2" name="Rectangle 1">
                <a:extLst>
                  <a:ext uri="{FF2B5EF4-FFF2-40B4-BE49-F238E27FC236}">
                    <a16:creationId xmlns:a16="http://schemas.microsoft.com/office/drawing/2014/main" id="{64B72FEF-117E-9BAB-46E1-0F6B7E2968ED}"/>
                  </a:ext>
                </a:extLst>
              </p:cNvPr>
              <p:cNvSpPr/>
              <p:nvPr/>
            </p:nvSpPr>
            <p:spPr>
              <a:xfrm>
                <a:off x="3036017" y="3356992"/>
                <a:ext cx="432048" cy="144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extBox 3">
              <a:extLst>
                <a:ext uri="{FF2B5EF4-FFF2-40B4-BE49-F238E27FC236}">
                  <a16:creationId xmlns:a16="http://schemas.microsoft.com/office/drawing/2014/main" id="{18E601AF-F4E7-F57F-DC44-DD0DFB7A50EC}"/>
                </a:ext>
              </a:extLst>
            </p:cNvPr>
            <p:cNvSpPr txBox="1"/>
            <p:nvPr/>
          </p:nvSpPr>
          <p:spPr>
            <a:xfrm>
              <a:off x="2930668" y="3343261"/>
              <a:ext cx="1512168" cy="200055"/>
            </a:xfrm>
            <a:prstGeom prst="rect">
              <a:avLst/>
            </a:prstGeom>
            <a:noFill/>
          </p:spPr>
          <p:txBody>
            <a:bodyPr wrap="square" rtlCol="0">
              <a:spAutoFit/>
            </a:bodyPr>
            <a:lstStyle/>
            <a:p>
              <a:r>
                <a:rPr lang="en-US" sz="600" b="1" dirty="0">
                  <a:latin typeface="Arial" panose="020B0604020202020204" pitchFamily="34" charset="0"/>
                  <a:cs typeface="Arial" panose="020B0604020202020204" pitchFamily="34" charset="0"/>
                </a:rPr>
                <a:t> </a:t>
              </a:r>
              <a:r>
                <a:rPr lang="en-US" sz="700" b="1" dirty="0">
                  <a:latin typeface="Arial" panose="020B0604020202020204" pitchFamily="34" charset="0"/>
                  <a:cs typeface="Arial" panose="020B0604020202020204" pitchFamily="34" charset="0"/>
                </a:rPr>
                <a:t>SUS 304/ SUS 316/ SUS 316L</a:t>
              </a:r>
              <a:endParaRPr lang="en-US" sz="600"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9369949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0B6020-921D-4B47-9D17-A04E0F99F1E0}"/>
              </a:ext>
            </a:extLst>
          </p:cNvPr>
          <p:cNvPicPr>
            <a:picLocks noChangeAspect="1"/>
          </p:cNvPicPr>
          <p:nvPr/>
        </p:nvPicPr>
        <p:blipFill>
          <a:blip r:embed="rId2"/>
          <a:stretch>
            <a:fillRect/>
          </a:stretch>
        </p:blipFill>
        <p:spPr>
          <a:xfrm>
            <a:off x="487961" y="677646"/>
            <a:ext cx="5236167" cy="5703682"/>
          </a:xfrm>
          <a:prstGeom prst="rect">
            <a:avLst/>
          </a:prstGeom>
        </p:spPr>
      </p:pic>
      <p:sp>
        <p:nvSpPr>
          <p:cNvPr id="8" name="タイトル 1">
            <a:extLst>
              <a:ext uri="{FF2B5EF4-FFF2-40B4-BE49-F238E27FC236}">
                <a16:creationId xmlns:a16="http://schemas.microsoft.com/office/drawing/2014/main" id="{9FCBA272-271E-4FD1-A399-19108FA944CE}"/>
              </a:ext>
            </a:extLst>
          </p:cNvPr>
          <p:cNvSpPr>
            <a:spLocks noGrp="1"/>
          </p:cNvSpPr>
          <p:nvPr>
            <p:ph type="title"/>
          </p:nvPr>
        </p:nvSpPr>
        <p:spPr>
          <a:xfrm>
            <a:off x="1982304" y="238336"/>
            <a:ext cx="4929956" cy="432048"/>
          </a:xfrm>
        </p:spPr>
        <p:txBody>
          <a:bodyPr>
            <a:normAutofit fontScale="90000"/>
          </a:bodyPr>
          <a:lstStyle/>
          <a:p>
            <a:pPr algn="l"/>
            <a:r>
              <a:rPr kumimoji="1" lang="en-US" altLang="ja-JP" sz="3600" dirty="0" err="1"/>
              <a:t>Eliptical</a:t>
            </a:r>
            <a:r>
              <a:rPr kumimoji="1" lang="en-US" altLang="ja-JP" sz="3600" dirty="0"/>
              <a:t> head - Carbon steel</a:t>
            </a:r>
            <a:endParaRPr kumimoji="1" lang="ja-JP" altLang="en-US" sz="3600" dirty="0"/>
          </a:p>
        </p:txBody>
      </p:sp>
      <p:pic>
        <p:nvPicPr>
          <p:cNvPr id="3" name="Picture 2">
            <a:extLst>
              <a:ext uri="{FF2B5EF4-FFF2-40B4-BE49-F238E27FC236}">
                <a16:creationId xmlns:a16="http://schemas.microsoft.com/office/drawing/2014/main" id="{BDE3390C-B0C9-45B4-BF0E-D8D14009890B}"/>
              </a:ext>
            </a:extLst>
          </p:cNvPr>
          <p:cNvPicPr>
            <a:picLocks noChangeAspect="1"/>
          </p:cNvPicPr>
          <p:nvPr/>
        </p:nvPicPr>
        <p:blipFill>
          <a:blip r:embed="rId3"/>
          <a:stretch>
            <a:fillRect/>
          </a:stretch>
        </p:blipFill>
        <p:spPr>
          <a:xfrm>
            <a:off x="5724129" y="764704"/>
            <a:ext cx="2520280" cy="3009756"/>
          </a:xfrm>
          <a:prstGeom prst="rect">
            <a:avLst/>
          </a:prstGeom>
        </p:spPr>
      </p:pic>
      <p:pic>
        <p:nvPicPr>
          <p:cNvPr id="6" name="Picture 5">
            <a:extLst>
              <a:ext uri="{FF2B5EF4-FFF2-40B4-BE49-F238E27FC236}">
                <a16:creationId xmlns:a16="http://schemas.microsoft.com/office/drawing/2014/main" id="{D1FD0225-97B9-48B9-BDF4-A1FD777C344D}"/>
              </a:ext>
            </a:extLst>
          </p:cNvPr>
          <p:cNvPicPr>
            <a:picLocks noChangeAspect="1"/>
          </p:cNvPicPr>
          <p:nvPr/>
        </p:nvPicPr>
        <p:blipFill>
          <a:blip r:embed="rId4"/>
          <a:stretch>
            <a:fillRect/>
          </a:stretch>
        </p:blipFill>
        <p:spPr>
          <a:xfrm>
            <a:off x="5724128" y="4005064"/>
            <a:ext cx="2952328" cy="2280016"/>
          </a:xfrm>
          <a:prstGeom prst="rect">
            <a:avLst/>
          </a:prstGeom>
        </p:spPr>
      </p:pic>
    </p:spTree>
    <p:extLst>
      <p:ext uri="{BB962C8B-B14F-4D97-AF65-F5344CB8AC3E}">
        <p14:creationId xmlns:p14="http://schemas.microsoft.com/office/powerpoint/2010/main" val="27825616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8CE6B7F-C23D-402A-A2F1-82B76E533C4D}"/>
              </a:ext>
            </a:extLst>
          </p:cNvPr>
          <p:cNvPicPr>
            <a:picLocks noChangeAspect="1"/>
          </p:cNvPicPr>
          <p:nvPr/>
        </p:nvPicPr>
        <p:blipFill>
          <a:blip r:embed="rId2"/>
          <a:stretch>
            <a:fillRect/>
          </a:stretch>
        </p:blipFill>
        <p:spPr>
          <a:xfrm>
            <a:off x="467544" y="764704"/>
            <a:ext cx="4215683" cy="5688632"/>
          </a:xfrm>
          <a:prstGeom prst="rect">
            <a:avLst/>
          </a:prstGeom>
        </p:spPr>
      </p:pic>
      <p:sp>
        <p:nvSpPr>
          <p:cNvPr id="6" name="タイトル 1">
            <a:extLst>
              <a:ext uri="{FF2B5EF4-FFF2-40B4-BE49-F238E27FC236}">
                <a16:creationId xmlns:a16="http://schemas.microsoft.com/office/drawing/2014/main" id="{7D208EBC-0C92-4816-9043-D1E18065D8BB}"/>
              </a:ext>
            </a:extLst>
          </p:cNvPr>
          <p:cNvSpPr>
            <a:spLocks noGrp="1"/>
          </p:cNvSpPr>
          <p:nvPr>
            <p:ph type="title"/>
          </p:nvPr>
        </p:nvSpPr>
        <p:spPr>
          <a:xfrm>
            <a:off x="1982304" y="238336"/>
            <a:ext cx="5398008" cy="432048"/>
          </a:xfrm>
        </p:spPr>
        <p:txBody>
          <a:bodyPr>
            <a:normAutofit fontScale="90000"/>
          </a:bodyPr>
          <a:lstStyle/>
          <a:p>
            <a:pPr algn="l"/>
            <a:r>
              <a:rPr kumimoji="1" lang="en-US" altLang="ja-JP" sz="3600" dirty="0" err="1"/>
              <a:t>Eliptical</a:t>
            </a:r>
            <a:r>
              <a:rPr kumimoji="1" lang="en-US" altLang="ja-JP" sz="3600" dirty="0"/>
              <a:t> head - Aluminum alloy</a:t>
            </a:r>
            <a:endParaRPr kumimoji="1" lang="ja-JP" altLang="en-US" sz="3600" dirty="0"/>
          </a:p>
        </p:txBody>
      </p:sp>
      <p:pic>
        <p:nvPicPr>
          <p:cNvPr id="4" name="Picture 3">
            <a:extLst>
              <a:ext uri="{FF2B5EF4-FFF2-40B4-BE49-F238E27FC236}">
                <a16:creationId xmlns:a16="http://schemas.microsoft.com/office/drawing/2014/main" id="{047F77DC-4E1C-45E7-A367-E3297B50D016}"/>
              </a:ext>
            </a:extLst>
          </p:cNvPr>
          <p:cNvPicPr>
            <a:picLocks noChangeAspect="1"/>
          </p:cNvPicPr>
          <p:nvPr/>
        </p:nvPicPr>
        <p:blipFill>
          <a:blip r:embed="rId3"/>
          <a:stretch>
            <a:fillRect/>
          </a:stretch>
        </p:blipFill>
        <p:spPr>
          <a:xfrm>
            <a:off x="4716016" y="822820"/>
            <a:ext cx="4032448" cy="1598068"/>
          </a:xfrm>
          <a:prstGeom prst="rect">
            <a:avLst/>
          </a:prstGeom>
        </p:spPr>
      </p:pic>
      <p:pic>
        <p:nvPicPr>
          <p:cNvPr id="7" name="Picture 6">
            <a:extLst>
              <a:ext uri="{FF2B5EF4-FFF2-40B4-BE49-F238E27FC236}">
                <a16:creationId xmlns:a16="http://schemas.microsoft.com/office/drawing/2014/main" id="{51EFD010-7FDA-43F9-8836-39B5341B14D8}"/>
              </a:ext>
            </a:extLst>
          </p:cNvPr>
          <p:cNvPicPr>
            <a:picLocks noChangeAspect="1"/>
          </p:cNvPicPr>
          <p:nvPr/>
        </p:nvPicPr>
        <p:blipFill>
          <a:blip r:embed="rId4"/>
          <a:stretch>
            <a:fillRect/>
          </a:stretch>
        </p:blipFill>
        <p:spPr>
          <a:xfrm>
            <a:off x="4716016" y="2822387"/>
            <a:ext cx="4032448" cy="3558941"/>
          </a:xfrm>
          <a:prstGeom prst="rect">
            <a:avLst/>
          </a:prstGeom>
        </p:spPr>
      </p:pic>
    </p:spTree>
    <p:extLst>
      <p:ext uri="{BB962C8B-B14F-4D97-AF65-F5344CB8AC3E}">
        <p14:creationId xmlns:p14="http://schemas.microsoft.com/office/powerpoint/2010/main" val="10354072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6995B-52FF-4080-B649-23EF06F2FB23}"/>
              </a:ext>
            </a:extLst>
          </p:cNvPr>
          <p:cNvSpPr>
            <a:spLocks noGrp="1"/>
          </p:cNvSpPr>
          <p:nvPr>
            <p:ph type="title"/>
          </p:nvPr>
        </p:nvSpPr>
        <p:spPr/>
        <p:txBody>
          <a:bodyPr/>
          <a:lstStyle/>
          <a:p>
            <a:r>
              <a:rPr kumimoji="1" lang="ja-JP" altLang="en-US" dirty="0"/>
              <a:t>実績</a:t>
            </a:r>
            <a:endParaRPr lang="en-US" dirty="0"/>
          </a:p>
        </p:txBody>
      </p:sp>
      <p:pic>
        <p:nvPicPr>
          <p:cNvPr id="4" name="Picture 3">
            <a:extLst>
              <a:ext uri="{FF2B5EF4-FFF2-40B4-BE49-F238E27FC236}">
                <a16:creationId xmlns:a16="http://schemas.microsoft.com/office/drawing/2014/main" id="{CB751E98-CAB7-40A6-9D93-9A2D6FC3E99B}"/>
              </a:ext>
            </a:extLst>
          </p:cNvPr>
          <p:cNvPicPr>
            <a:picLocks noChangeAspect="1"/>
          </p:cNvPicPr>
          <p:nvPr/>
        </p:nvPicPr>
        <p:blipFill>
          <a:blip r:embed="rId2"/>
          <a:stretch>
            <a:fillRect/>
          </a:stretch>
        </p:blipFill>
        <p:spPr>
          <a:xfrm>
            <a:off x="441133" y="464481"/>
            <a:ext cx="1440160" cy="687869"/>
          </a:xfrm>
          <a:prstGeom prst="rect">
            <a:avLst/>
          </a:prstGeom>
        </p:spPr>
      </p:pic>
      <p:pic>
        <p:nvPicPr>
          <p:cNvPr id="10" name="Picture 9">
            <a:extLst>
              <a:ext uri="{FF2B5EF4-FFF2-40B4-BE49-F238E27FC236}">
                <a16:creationId xmlns:a16="http://schemas.microsoft.com/office/drawing/2014/main" id="{035A5299-EEA9-40EA-9CA4-162BDBF0A671}"/>
              </a:ext>
            </a:extLst>
          </p:cNvPr>
          <p:cNvPicPr>
            <a:picLocks noChangeAspect="1"/>
          </p:cNvPicPr>
          <p:nvPr/>
        </p:nvPicPr>
        <p:blipFill>
          <a:blip r:embed="rId3"/>
          <a:stretch>
            <a:fillRect/>
          </a:stretch>
        </p:blipFill>
        <p:spPr>
          <a:xfrm>
            <a:off x="3698631" y="3072076"/>
            <a:ext cx="5004236" cy="3334708"/>
          </a:xfrm>
          <a:prstGeom prst="rect">
            <a:avLst/>
          </a:prstGeom>
        </p:spPr>
      </p:pic>
      <p:sp>
        <p:nvSpPr>
          <p:cNvPr id="12" name="Content Placeholder 11">
            <a:extLst>
              <a:ext uri="{FF2B5EF4-FFF2-40B4-BE49-F238E27FC236}">
                <a16:creationId xmlns:a16="http://schemas.microsoft.com/office/drawing/2014/main" id="{BD5F3A0C-0CAF-484D-A085-920507FD6D08}"/>
              </a:ext>
            </a:extLst>
          </p:cNvPr>
          <p:cNvSpPr>
            <a:spLocks noGrp="1"/>
          </p:cNvSpPr>
          <p:nvPr>
            <p:ph idx="1"/>
          </p:nvPr>
        </p:nvSpPr>
        <p:spPr>
          <a:xfrm>
            <a:off x="457200" y="1310431"/>
            <a:ext cx="8229600" cy="5096353"/>
          </a:xfrm>
        </p:spPr>
        <p:txBody>
          <a:bodyPr/>
          <a:lstStyle/>
          <a:p>
            <a:endParaRPr lang="en-US" dirty="0"/>
          </a:p>
        </p:txBody>
      </p:sp>
      <p:pic>
        <p:nvPicPr>
          <p:cNvPr id="14" name="Picture 13">
            <a:extLst>
              <a:ext uri="{FF2B5EF4-FFF2-40B4-BE49-F238E27FC236}">
                <a16:creationId xmlns:a16="http://schemas.microsoft.com/office/drawing/2014/main" id="{B536E91C-2029-485E-A8D0-A63689627568}"/>
              </a:ext>
            </a:extLst>
          </p:cNvPr>
          <p:cNvPicPr>
            <a:picLocks noChangeAspect="1"/>
          </p:cNvPicPr>
          <p:nvPr/>
        </p:nvPicPr>
        <p:blipFill>
          <a:blip r:embed="rId4"/>
          <a:stretch>
            <a:fillRect/>
          </a:stretch>
        </p:blipFill>
        <p:spPr>
          <a:xfrm>
            <a:off x="407618" y="1280768"/>
            <a:ext cx="4535714" cy="3428999"/>
          </a:xfrm>
          <a:prstGeom prst="rect">
            <a:avLst/>
          </a:prstGeom>
        </p:spPr>
      </p:pic>
    </p:spTree>
    <p:extLst>
      <p:ext uri="{BB962C8B-B14F-4D97-AF65-F5344CB8AC3E}">
        <p14:creationId xmlns:p14="http://schemas.microsoft.com/office/powerpoint/2010/main" val="15627400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F2D7510-59B6-4D7F-93DD-2C15002B3C54}"/>
              </a:ext>
            </a:extLst>
          </p:cNvPr>
          <p:cNvSpPr>
            <a:spLocks noGrp="1"/>
          </p:cNvSpPr>
          <p:nvPr>
            <p:ph type="title"/>
          </p:nvPr>
        </p:nvSpPr>
        <p:spPr/>
        <p:txBody>
          <a:bodyPr>
            <a:normAutofit fontScale="90000"/>
          </a:bodyPr>
          <a:lstStyle/>
          <a:p>
            <a:r>
              <a:rPr kumimoji="1" lang="ja-JP" altLang="en-US" dirty="0"/>
              <a:t>実績</a:t>
            </a:r>
            <a:br>
              <a:rPr kumimoji="1" lang="en-US" altLang="ja-JP" dirty="0"/>
            </a:br>
            <a:endParaRPr kumimoji="1" lang="ja-JP" altLang="en-US" dirty="0"/>
          </a:p>
        </p:txBody>
      </p:sp>
      <p:pic>
        <p:nvPicPr>
          <p:cNvPr id="5" name="コンテンツ プレースホルダー 4" descr="トレーラーの上にあるトラック&#10;&#10;低い精度で自動的に生成された説明">
            <a:extLst>
              <a:ext uri="{FF2B5EF4-FFF2-40B4-BE49-F238E27FC236}">
                <a16:creationId xmlns:a16="http://schemas.microsoft.com/office/drawing/2014/main" id="{3C06B1CF-24FE-4994-B4F6-018B6F46DE8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3569" y="1052736"/>
            <a:ext cx="8060935" cy="5588480"/>
          </a:xfrm>
        </p:spPr>
      </p:pic>
      <p:pic>
        <p:nvPicPr>
          <p:cNvPr id="7" name="Picture 6">
            <a:extLst>
              <a:ext uri="{FF2B5EF4-FFF2-40B4-BE49-F238E27FC236}">
                <a16:creationId xmlns:a16="http://schemas.microsoft.com/office/drawing/2014/main" id="{7093090A-0693-45F3-8390-564AFBFE427F}"/>
              </a:ext>
            </a:extLst>
          </p:cNvPr>
          <p:cNvPicPr>
            <a:picLocks noChangeAspect="1"/>
          </p:cNvPicPr>
          <p:nvPr/>
        </p:nvPicPr>
        <p:blipFill>
          <a:blip r:embed="rId3"/>
          <a:stretch>
            <a:fillRect/>
          </a:stretch>
        </p:blipFill>
        <p:spPr>
          <a:xfrm>
            <a:off x="323528" y="158269"/>
            <a:ext cx="1440160" cy="687869"/>
          </a:xfrm>
          <a:prstGeom prst="rect">
            <a:avLst/>
          </a:prstGeom>
        </p:spPr>
      </p:pic>
    </p:spTree>
    <p:extLst>
      <p:ext uri="{BB962C8B-B14F-4D97-AF65-F5344CB8AC3E}">
        <p14:creationId xmlns:p14="http://schemas.microsoft.com/office/powerpoint/2010/main" val="14083520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90872" y="274638"/>
            <a:ext cx="8229600" cy="1143000"/>
          </a:xfrm>
        </p:spPr>
        <p:txBody>
          <a:bodyPr>
            <a:normAutofit/>
          </a:bodyPr>
          <a:lstStyle/>
          <a:p>
            <a:r>
              <a:rPr kumimoji="1" lang="en-US" altLang="ja-JP" sz="4000" dirty="0"/>
              <a:t>Inoue Vietnam </a:t>
            </a:r>
            <a:r>
              <a:rPr kumimoji="1" lang="ja-JP" altLang="en-US" sz="4000" dirty="0"/>
              <a:t>の強み</a:t>
            </a:r>
          </a:p>
        </p:txBody>
      </p:sp>
      <p:sp>
        <p:nvSpPr>
          <p:cNvPr id="3" name="コンテンツ プレースホルダー 2"/>
          <p:cNvSpPr>
            <a:spLocks noGrp="1"/>
          </p:cNvSpPr>
          <p:nvPr>
            <p:ph idx="1"/>
          </p:nvPr>
        </p:nvSpPr>
        <p:spPr>
          <a:xfrm>
            <a:off x="457200" y="1340768"/>
            <a:ext cx="8229600" cy="5328592"/>
          </a:xfrm>
        </p:spPr>
        <p:txBody>
          <a:bodyPr>
            <a:normAutofit fontScale="92500" lnSpcReduction="20000"/>
          </a:bodyPr>
          <a:lstStyle/>
          <a:p>
            <a:r>
              <a:rPr kumimoji="1" lang="ja-JP" altLang="en-US" b="1" dirty="0">
                <a:solidFill>
                  <a:srgbClr val="FF0000"/>
                </a:solidFill>
              </a:rPr>
              <a:t>ローコスト</a:t>
            </a:r>
            <a:r>
              <a:rPr kumimoji="1" lang="ja-JP" altLang="en-US" dirty="0">
                <a:solidFill>
                  <a:srgbClr val="FF0000"/>
                </a:solidFill>
              </a:rPr>
              <a:t>　</a:t>
            </a:r>
            <a:endParaRPr kumimoji="1" lang="en-US" altLang="ja-JP" dirty="0">
              <a:solidFill>
                <a:srgbClr val="FF0000"/>
              </a:solidFill>
            </a:endParaRPr>
          </a:p>
          <a:p>
            <a:pPr marL="0" indent="0">
              <a:buNone/>
            </a:pPr>
            <a:r>
              <a:rPr lang="en-US" altLang="ja-JP" dirty="0"/>
              <a:t>	</a:t>
            </a:r>
            <a:r>
              <a:rPr lang="ja-JP" altLang="en-US" dirty="0"/>
              <a:t>日本では実現できないローコストを実現</a:t>
            </a:r>
            <a:endParaRPr lang="en-US" altLang="ja-JP" dirty="0"/>
          </a:p>
          <a:p>
            <a:pPr marL="0" indent="0">
              <a:buNone/>
            </a:pPr>
            <a:r>
              <a:rPr lang="ja-JP" altLang="en-US" sz="2200" dirty="0">
                <a:solidFill>
                  <a:srgbClr val="FF0000"/>
                </a:solidFill>
              </a:rPr>
              <a:t>　</a:t>
            </a:r>
            <a:endParaRPr lang="en-US" altLang="ja-JP" sz="2200" dirty="0">
              <a:solidFill>
                <a:srgbClr val="FF0000"/>
              </a:solidFill>
            </a:endParaRPr>
          </a:p>
          <a:p>
            <a:r>
              <a:rPr lang="ja-JP" altLang="en-US" dirty="0">
                <a:solidFill>
                  <a:srgbClr val="FF0000"/>
                </a:solidFill>
              </a:rPr>
              <a:t>日本の技術</a:t>
            </a:r>
            <a:r>
              <a:rPr lang="ja-JP" altLang="en-US" dirty="0"/>
              <a:t>（歴史は</a:t>
            </a:r>
            <a:r>
              <a:rPr lang="en-US" altLang="ja-JP" dirty="0"/>
              <a:t>127</a:t>
            </a:r>
            <a:r>
              <a:rPr lang="ja-JP" altLang="en-US" dirty="0"/>
              <a:t>年）</a:t>
            </a:r>
            <a:endParaRPr lang="en-US" altLang="ja-JP" dirty="0"/>
          </a:p>
          <a:p>
            <a:pPr marL="0" indent="0">
              <a:buNone/>
            </a:pPr>
            <a:r>
              <a:rPr kumimoji="1" lang="en-US" altLang="ja-JP" dirty="0"/>
              <a:t>	</a:t>
            </a:r>
            <a:r>
              <a:rPr kumimoji="1" lang="ja-JP" altLang="en-US" dirty="0"/>
              <a:t>日本人の職人</a:t>
            </a:r>
            <a:r>
              <a:rPr lang="ja-JP" altLang="en-US" dirty="0"/>
              <a:t>が育成</a:t>
            </a:r>
            <a:endParaRPr kumimoji="1" lang="en-US" altLang="ja-JP" dirty="0"/>
          </a:p>
          <a:p>
            <a:pPr marL="0" indent="0">
              <a:buNone/>
            </a:pPr>
            <a:r>
              <a:rPr lang="en-US" altLang="ja-JP" dirty="0"/>
              <a:t>	</a:t>
            </a:r>
            <a:r>
              <a:rPr lang="ja-JP" altLang="en-US" dirty="0"/>
              <a:t> </a:t>
            </a:r>
            <a:r>
              <a:rPr lang="en-US" altLang="ja-JP" b="1" dirty="0">
                <a:solidFill>
                  <a:srgbClr val="FF0000"/>
                </a:solidFill>
              </a:rPr>
              <a:t>ASME U-STAMP </a:t>
            </a:r>
            <a:endParaRPr kumimoji="1" lang="en-US" altLang="ja-JP" dirty="0"/>
          </a:p>
          <a:p>
            <a:pPr marL="0" indent="0">
              <a:buNone/>
            </a:pPr>
            <a:r>
              <a:rPr kumimoji="1" lang="ja-JP" altLang="en-US" sz="2200" dirty="0"/>
              <a:t>　</a:t>
            </a:r>
            <a:endParaRPr kumimoji="1" lang="en-US" altLang="ja-JP" sz="2200" dirty="0"/>
          </a:p>
          <a:p>
            <a:r>
              <a:rPr lang="ja-JP" altLang="en-US" b="1" dirty="0">
                <a:solidFill>
                  <a:srgbClr val="FF0000"/>
                </a:solidFill>
              </a:rPr>
              <a:t>ステンレス加工　ＮＯ．１</a:t>
            </a:r>
            <a:endParaRPr kumimoji="1" lang="en-US" altLang="ja-JP" b="1" dirty="0">
              <a:solidFill>
                <a:srgbClr val="FF0000"/>
              </a:solidFill>
            </a:endParaRPr>
          </a:p>
          <a:p>
            <a:pPr marL="0" indent="0">
              <a:buNone/>
            </a:pPr>
            <a:r>
              <a:rPr lang="en-US" altLang="ja-JP" dirty="0"/>
              <a:t>	JIS</a:t>
            </a:r>
            <a:r>
              <a:rPr lang="ja-JP" altLang="en-US" dirty="0"/>
              <a:t>材・</a:t>
            </a:r>
            <a:r>
              <a:rPr lang="en-US" altLang="ja-JP" dirty="0"/>
              <a:t>ASTM</a:t>
            </a:r>
            <a:r>
              <a:rPr lang="ja-JP" altLang="en-US" dirty="0"/>
              <a:t>材が入手可能！</a:t>
            </a:r>
            <a:endParaRPr lang="en-US" altLang="ja-JP" dirty="0"/>
          </a:p>
          <a:p>
            <a:pPr marL="0" indent="0">
              <a:buNone/>
            </a:pPr>
            <a:r>
              <a:rPr kumimoji="1" lang="en-US" altLang="ja-JP" dirty="0"/>
              <a:t>	</a:t>
            </a:r>
            <a:r>
              <a:rPr kumimoji="1" lang="ja-JP" altLang="en-US" dirty="0"/>
              <a:t>バフ研磨も社内で日本流！</a:t>
            </a:r>
            <a:endParaRPr kumimoji="1" lang="en-US" altLang="ja-JP" dirty="0"/>
          </a:p>
          <a:p>
            <a:pPr marL="0" indent="0">
              <a:buNone/>
            </a:pPr>
            <a:r>
              <a:rPr lang="ja-JP" altLang="en-US" sz="3000" dirty="0"/>
              <a:t>　　　</a:t>
            </a:r>
            <a:r>
              <a:rPr lang="en-US" altLang="ja-JP" sz="3000" dirty="0"/>
              <a:t>	</a:t>
            </a:r>
            <a:r>
              <a:rPr lang="ja-JP" altLang="en-US" sz="3000" dirty="0"/>
              <a:t>日本向けに</a:t>
            </a:r>
            <a:r>
              <a:rPr lang="ja-JP" altLang="en-US" sz="3000" dirty="0">
                <a:solidFill>
                  <a:srgbClr val="FF0000"/>
                </a:solidFill>
              </a:rPr>
              <a:t>化学、医薬、食品</a:t>
            </a:r>
            <a:r>
              <a:rPr lang="ja-JP" altLang="en-US" sz="3000" dirty="0"/>
              <a:t>業界の</a:t>
            </a:r>
            <a:endParaRPr lang="en-US" altLang="ja-JP" sz="3000" dirty="0"/>
          </a:p>
          <a:p>
            <a:pPr marL="0" indent="0">
              <a:buNone/>
            </a:pPr>
            <a:r>
              <a:rPr lang="en-US" altLang="ja-JP" sz="3000" dirty="0"/>
              <a:t>	</a:t>
            </a:r>
            <a:r>
              <a:rPr lang="ja-JP" altLang="en-US" sz="3000" dirty="0"/>
              <a:t>さまざまな化工機、</a:t>
            </a:r>
            <a:r>
              <a:rPr kumimoji="1" lang="ja-JP" altLang="en-US" sz="3000" dirty="0"/>
              <a:t>乾燥機等の製作実績有</a:t>
            </a:r>
            <a:endParaRPr kumimoji="1" lang="en-US" altLang="ja-JP" sz="3000" dirty="0"/>
          </a:p>
          <a:p>
            <a:pPr marL="0" indent="0">
              <a:buNone/>
            </a:pPr>
            <a:endParaRPr kumimoji="1" lang="ja-JP" altLang="en-US" dirty="0"/>
          </a:p>
        </p:txBody>
      </p:sp>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6752829" y="3120379"/>
            <a:ext cx="1813585" cy="25748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角丸四角形 6"/>
          <p:cNvSpPr/>
          <p:nvPr/>
        </p:nvSpPr>
        <p:spPr>
          <a:xfrm>
            <a:off x="1277076" y="5589240"/>
            <a:ext cx="7327371" cy="936104"/>
          </a:xfrm>
          <a:prstGeom prst="roundRect">
            <a:avLst/>
          </a:prstGeom>
          <a:solidFill>
            <a:schemeClr val="accent1">
              <a:alpha val="0"/>
            </a:schemeClr>
          </a:solidFill>
          <a:ln w="19050"/>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34" charset="-128"/>
              <a:cs typeface="+mn-cs"/>
            </a:endParaRPr>
          </a:p>
        </p:txBody>
      </p:sp>
      <p:sp>
        <p:nvSpPr>
          <p:cNvPr id="8" name="角丸四角形 7"/>
          <p:cNvSpPr/>
          <p:nvPr/>
        </p:nvSpPr>
        <p:spPr>
          <a:xfrm>
            <a:off x="1367645" y="3429000"/>
            <a:ext cx="2808312" cy="477459"/>
          </a:xfrm>
          <a:prstGeom prst="roundRect">
            <a:avLst/>
          </a:prstGeom>
          <a:solidFill>
            <a:schemeClr val="accent1">
              <a:alpha val="0"/>
            </a:schemeClr>
          </a:solidFill>
          <a:ln w="19050"/>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34" charset="-128"/>
              <a:cs typeface="+mn-cs"/>
            </a:endParaRPr>
          </a:p>
        </p:txBody>
      </p:sp>
      <p:graphicFrame>
        <p:nvGraphicFramePr>
          <p:cNvPr id="9" name="オブジェクト 3">
            <a:extLst>
              <a:ext uri="{FF2B5EF4-FFF2-40B4-BE49-F238E27FC236}">
                <a16:creationId xmlns:a16="http://schemas.microsoft.com/office/drawing/2014/main" id="{37BCFA42-2C67-421B-A799-B36A7024EC0D}"/>
              </a:ext>
            </a:extLst>
          </p:cNvPr>
          <p:cNvGraphicFramePr>
            <a:graphicFrameLocks noChangeAspect="1"/>
          </p:cNvGraphicFramePr>
          <p:nvPr/>
        </p:nvGraphicFramePr>
        <p:xfrm>
          <a:off x="305204" y="210776"/>
          <a:ext cx="1516121" cy="726418"/>
        </p:xfrm>
        <a:graphic>
          <a:graphicData uri="http://schemas.openxmlformats.org/presentationml/2006/ole">
            <mc:AlternateContent xmlns:mc="http://schemas.openxmlformats.org/markup-compatibility/2006">
              <mc:Choice xmlns:v="urn:schemas-microsoft-com:vml" Requires="v">
                <p:oleObj spid="_x0000_s9219" name="Acrobat Document" r:id="rId4" imgW="6619760" imgH="3171720" progId="AcroExch.Document.11">
                  <p:embed/>
                </p:oleObj>
              </mc:Choice>
              <mc:Fallback>
                <p:oleObj name="Acrobat Document" r:id="rId4" imgW="6619760" imgH="3171720" progId="AcroExch.Document.11">
                  <p:embed/>
                  <p:pic>
                    <p:nvPicPr>
                      <p:cNvPr id="9" name="オブジェクト 3">
                        <a:extLst>
                          <a:ext uri="{FF2B5EF4-FFF2-40B4-BE49-F238E27FC236}">
                            <a16:creationId xmlns:a16="http://schemas.microsoft.com/office/drawing/2014/main" id="{37BCFA42-2C67-421B-A799-B36A7024EC0D}"/>
                          </a:ext>
                        </a:extLst>
                      </p:cNvPr>
                      <p:cNvPicPr/>
                      <p:nvPr/>
                    </p:nvPicPr>
                    <p:blipFill>
                      <a:blip r:embed="rId5"/>
                      <a:stretch>
                        <a:fillRect/>
                      </a:stretch>
                    </p:blipFill>
                    <p:spPr>
                      <a:xfrm>
                        <a:off x="305204" y="210776"/>
                        <a:ext cx="1516121" cy="726418"/>
                      </a:xfrm>
                      <a:prstGeom prst="rect">
                        <a:avLst/>
                      </a:prstGeom>
                    </p:spPr>
                  </p:pic>
                </p:oleObj>
              </mc:Fallback>
            </mc:AlternateContent>
          </a:graphicData>
        </a:graphic>
      </p:graphicFrame>
    </p:spTree>
    <p:extLst>
      <p:ext uri="{BB962C8B-B14F-4D97-AF65-F5344CB8AC3E}">
        <p14:creationId xmlns:p14="http://schemas.microsoft.com/office/powerpoint/2010/main" val="32085257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0A810B2-93D6-41F4-A68B-7AB88F6A7588}"/>
              </a:ext>
            </a:extLst>
          </p:cNvPr>
          <p:cNvSpPr>
            <a:spLocks noGrp="1"/>
          </p:cNvSpPr>
          <p:nvPr>
            <p:ph type="title"/>
          </p:nvPr>
        </p:nvSpPr>
        <p:spPr>
          <a:xfrm>
            <a:off x="251518" y="476672"/>
            <a:ext cx="5256586" cy="360040"/>
          </a:xfrm>
        </p:spPr>
        <p:txBody>
          <a:bodyPr>
            <a:noAutofit/>
          </a:bodyPr>
          <a:lstStyle/>
          <a:p>
            <a:pPr algn="l"/>
            <a:r>
              <a:rPr kumimoji="1" lang="ja-JP" altLang="en-US" sz="2800" b="1" dirty="0">
                <a:latin typeface="Yu Gothic" panose="020B0400000000000000" pitchFamily="34" charset="-128"/>
                <a:ea typeface="Yu Gothic" panose="020B0400000000000000" pitchFamily="34" charset="-128"/>
              </a:rPr>
              <a:t>納入実績　</a:t>
            </a:r>
            <a:r>
              <a:rPr kumimoji="1" lang="en-US" altLang="ja-JP" sz="2800" b="1" dirty="0">
                <a:latin typeface="Yu Gothic" panose="020B0400000000000000" pitchFamily="34" charset="-128"/>
                <a:ea typeface="Yu Gothic" panose="020B0400000000000000" pitchFamily="34" charset="-128"/>
              </a:rPr>
              <a:t>2014</a:t>
            </a:r>
            <a:r>
              <a:rPr kumimoji="1" lang="ja-JP" altLang="en-US" sz="2800" b="1" dirty="0">
                <a:latin typeface="Yu Gothic" panose="020B0400000000000000" pitchFamily="34" charset="-128"/>
                <a:ea typeface="Yu Gothic" panose="020B0400000000000000" pitchFamily="34" charset="-128"/>
              </a:rPr>
              <a:t>年～</a:t>
            </a:r>
            <a:r>
              <a:rPr kumimoji="1" lang="en-US" altLang="ja-JP" sz="2800" b="1" dirty="0">
                <a:latin typeface="Yu Gothic" panose="020B0400000000000000" pitchFamily="34" charset="-128"/>
                <a:ea typeface="Yu Gothic" panose="020B0400000000000000" pitchFamily="34" charset="-128"/>
              </a:rPr>
              <a:t>2016</a:t>
            </a:r>
            <a:r>
              <a:rPr kumimoji="1" lang="ja-JP" altLang="en-US" sz="2800" b="1" dirty="0">
                <a:latin typeface="Yu Gothic" panose="020B0400000000000000" pitchFamily="34" charset="-128"/>
                <a:ea typeface="Yu Gothic" panose="020B0400000000000000" pitchFamily="34" charset="-128"/>
              </a:rPr>
              <a:t>年</a:t>
            </a:r>
          </a:p>
        </p:txBody>
      </p:sp>
      <p:graphicFrame>
        <p:nvGraphicFramePr>
          <p:cNvPr id="3" name="表 2">
            <a:extLst>
              <a:ext uri="{FF2B5EF4-FFF2-40B4-BE49-F238E27FC236}">
                <a16:creationId xmlns:a16="http://schemas.microsoft.com/office/drawing/2014/main" id="{1FD1F263-629D-4AE0-85FE-41B32264D674}"/>
              </a:ext>
            </a:extLst>
          </p:cNvPr>
          <p:cNvGraphicFramePr>
            <a:graphicFrameLocks noGrp="1"/>
          </p:cNvGraphicFramePr>
          <p:nvPr/>
        </p:nvGraphicFramePr>
        <p:xfrm>
          <a:off x="467544" y="1124744"/>
          <a:ext cx="8401967" cy="5066408"/>
        </p:xfrm>
        <a:graphic>
          <a:graphicData uri="http://schemas.openxmlformats.org/drawingml/2006/table">
            <a:tbl>
              <a:tblPr/>
              <a:tblGrid>
                <a:gridCol w="825364">
                  <a:extLst>
                    <a:ext uri="{9D8B030D-6E8A-4147-A177-3AD203B41FA5}">
                      <a16:colId xmlns:a16="http://schemas.microsoft.com/office/drawing/2014/main" val="2109891241"/>
                    </a:ext>
                  </a:extLst>
                </a:gridCol>
                <a:gridCol w="624406">
                  <a:extLst>
                    <a:ext uri="{9D8B030D-6E8A-4147-A177-3AD203B41FA5}">
                      <a16:colId xmlns:a16="http://schemas.microsoft.com/office/drawing/2014/main" val="517621177"/>
                    </a:ext>
                  </a:extLst>
                </a:gridCol>
                <a:gridCol w="2602887">
                  <a:extLst>
                    <a:ext uri="{9D8B030D-6E8A-4147-A177-3AD203B41FA5}">
                      <a16:colId xmlns:a16="http://schemas.microsoft.com/office/drawing/2014/main" val="3423438013"/>
                    </a:ext>
                  </a:extLst>
                </a:gridCol>
                <a:gridCol w="3322987">
                  <a:extLst>
                    <a:ext uri="{9D8B030D-6E8A-4147-A177-3AD203B41FA5}">
                      <a16:colId xmlns:a16="http://schemas.microsoft.com/office/drawing/2014/main" val="365545785"/>
                    </a:ext>
                  </a:extLst>
                </a:gridCol>
                <a:gridCol w="1026323">
                  <a:extLst>
                    <a:ext uri="{9D8B030D-6E8A-4147-A177-3AD203B41FA5}">
                      <a16:colId xmlns:a16="http://schemas.microsoft.com/office/drawing/2014/main" val="1998969191"/>
                    </a:ext>
                  </a:extLst>
                </a:gridCol>
              </a:tblGrid>
              <a:tr h="168134">
                <a:tc>
                  <a:txBody>
                    <a:bodyPr/>
                    <a:lstStyle/>
                    <a:p>
                      <a:pPr algn="ctr" fontAlgn="ct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年度</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業界</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機器名称</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主要な仕様</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仕向地</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381727721"/>
                  </a:ext>
                </a:extLst>
              </a:tr>
              <a:tr h="168134">
                <a:tc>
                  <a:txBody>
                    <a:bodyPr/>
                    <a:lstStyle/>
                    <a:p>
                      <a:pPr algn="ctr" fontAlgn="ct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2014</a:t>
                      </a: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年</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医薬</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エアーダンパー　</a:t>
                      </a:r>
                      <a:r>
                        <a:rPr lang="en-US" altLang="ja-JP" sz="900" b="0" i="0" u="none" strike="noStrike">
                          <a:solidFill>
                            <a:srgbClr val="000000"/>
                          </a:solidFill>
                          <a:effectLst/>
                          <a:latin typeface="Yu Gothic" panose="020B0400000000000000" pitchFamily="34" charset="-128"/>
                          <a:ea typeface="Yu Gothic" panose="020B0400000000000000" pitchFamily="34" charset="-128"/>
                        </a:rPr>
                        <a:t>100</a:t>
                      </a:r>
                      <a:r>
                        <a:rPr lang="ja-JP" altLang="en-US" sz="900" b="0" i="0" u="none" strike="noStrike">
                          <a:solidFill>
                            <a:srgbClr val="000000"/>
                          </a:solidFill>
                          <a:effectLst/>
                          <a:latin typeface="Yu Gothic" panose="020B0400000000000000" pitchFamily="34" charset="-128"/>
                          <a:ea typeface="Yu Gothic" panose="020B0400000000000000" pitchFamily="34" charset="-128"/>
                        </a:rPr>
                        <a:t>個</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900" b="0" i="0" u="none" strike="noStrike">
                          <a:solidFill>
                            <a:srgbClr val="000000"/>
                          </a:solidFill>
                          <a:effectLst/>
                          <a:latin typeface="Yu Gothic" panose="020B0400000000000000" pitchFamily="34" charset="-128"/>
                          <a:ea typeface="Yu Gothic" panose="020B0400000000000000" pitchFamily="34" charset="-128"/>
                        </a:rPr>
                        <a:t>SUS</a:t>
                      </a:r>
                      <a:r>
                        <a:rPr lang="ja-JP" altLang="en-US" sz="900" b="0" i="0" u="none" strike="noStrike">
                          <a:solidFill>
                            <a:srgbClr val="000000"/>
                          </a:solidFill>
                          <a:effectLst/>
                          <a:latin typeface="Yu Gothic" panose="020B0400000000000000" pitchFamily="34" charset="-128"/>
                          <a:ea typeface="Yu Gothic" panose="020B0400000000000000" pitchFamily="34" charset="-128"/>
                        </a:rPr>
                        <a:t>製　</a:t>
                      </a:r>
                      <a:r>
                        <a:rPr lang="el-GR" sz="900" b="0" i="0" u="none" strike="noStrike">
                          <a:solidFill>
                            <a:srgbClr val="000000"/>
                          </a:solidFill>
                          <a:effectLst/>
                          <a:latin typeface="Yu Gothic" panose="020B0400000000000000" pitchFamily="34" charset="-128"/>
                          <a:ea typeface="Yu Gothic" panose="020B0400000000000000" pitchFamily="34" charset="-128"/>
                        </a:rPr>
                        <a:t>Φ150～Φ350</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日本</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060033074"/>
                  </a:ext>
                </a:extLst>
              </a:tr>
              <a:tr h="168134">
                <a:tc>
                  <a:txBody>
                    <a:bodyPr/>
                    <a:lstStyle/>
                    <a:p>
                      <a:pPr algn="ctr" fontAlgn="ct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　</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医薬</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温水タンク　</a:t>
                      </a:r>
                      <a:r>
                        <a:rPr lang="en-US" altLang="ja-JP" sz="900" b="0" i="0" u="none" strike="noStrike">
                          <a:solidFill>
                            <a:srgbClr val="000000"/>
                          </a:solidFill>
                          <a:effectLst/>
                          <a:latin typeface="Yu Gothic" panose="020B0400000000000000" pitchFamily="34" charset="-128"/>
                          <a:ea typeface="Yu Gothic" panose="020B0400000000000000" pitchFamily="34" charset="-128"/>
                        </a:rPr>
                        <a:t>4</a:t>
                      </a:r>
                      <a:r>
                        <a:rPr lang="ja-JP" altLang="en-US" sz="900" b="0" i="0" u="none" strike="noStrike">
                          <a:solidFill>
                            <a:srgbClr val="000000"/>
                          </a:solidFill>
                          <a:effectLst/>
                          <a:latin typeface="Yu Gothic" panose="020B0400000000000000" pitchFamily="34" charset="-128"/>
                          <a:ea typeface="Yu Gothic" panose="020B0400000000000000" pitchFamily="34" charset="-128"/>
                        </a:rPr>
                        <a:t>基</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900" b="0" i="0" u="none" strike="noStrike">
                          <a:solidFill>
                            <a:srgbClr val="000000"/>
                          </a:solidFill>
                          <a:effectLst/>
                          <a:latin typeface="Yu Gothic" panose="020B0400000000000000" pitchFamily="34" charset="-128"/>
                          <a:ea typeface="Yu Gothic" panose="020B0400000000000000" pitchFamily="34" charset="-128"/>
                        </a:rPr>
                        <a:t>SUS</a:t>
                      </a:r>
                      <a:r>
                        <a:rPr lang="ja-JP" altLang="en-US" sz="900" b="0" i="0" u="none" strike="noStrike">
                          <a:solidFill>
                            <a:srgbClr val="000000"/>
                          </a:solidFill>
                          <a:effectLst/>
                          <a:latin typeface="Yu Gothic" panose="020B0400000000000000" pitchFamily="34" charset="-128"/>
                          <a:ea typeface="Yu Gothic" panose="020B0400000000000000" pitchFamily="34" charset="-128"/>
                        </a:rPr>
                        <a:t>製　</a:t>
                      </a:r>
                      <a:r>
                        <a:rPr lang="el-GR" sz="900" b="0" i="0" u="none" strike="noStrike">
                          <a:solidFill>
                            <a:srgbClr val="000000"/>
                          </a:solidFill>
                          <a:effectLst/>
                          <a:latin typeface="Yu Gothic" panose="020B0400000000000000" pitchFamily="34" charset="-128"/>
                          <a:ea typeface="Yu Gothic" panose="020B0400000000000000" pitchFamily="34" charset="-128"/>
                        </a:rPr>
                        <a:t>Φ500～Φ800</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日本</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59380515"/>
                  </a:ext>
                </a:extLst>
              </a:tr>
              <a:tr h="168134">
                <a:tc>
                  <a:txBody>
                    <a:bodyPr/>
                    <a:lstStyle/>
                    <a:p>
                      <a:pPr algn="ctr"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　</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水処理</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プレファブ配管</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a:solidFill>
                            <a:srgbClr val="000000"/>
                          </a:solidFill>
                          <a:effectLst/>
                          <a:latin typeface="Yu Gothic" panose="020B0400000000000000" pitchFamily="34" charset="-128"/>
                          <a:ea typeface="Yu Gothic" panose="020B0400000000000000" pitchFamily="34" charset="-128"/>
                        </a:rPr>
                        <a:t>SUS</a:t>
                      </a:r>
                      <a:r>
                        <a:rPr lang="ja-JP" altLang="en-US" sz="900" b="0" i="0" u="none" strike="noStrike">
                          <a:solidFill>
                            <a:srgbClr val="000000"/>
                          </a:solidFill>
                          <a:effectLst/>
                          <a:latin typeface="Yu Gothic" panose="020B0400000000000000" pitchFamily="34" charset="-128"/>
                          <a:ea typeface="Yu Gothic" panose="020B0400000000000000" pitchFamily="34" charset="-128"/>
                        </a:rPr>
                        <a:t>製　約</a:t>
                      </a:r>
                      <a:r>
                        <a:rPr lang="en-US" altLang="ja-JP" sz="900" b="0" i="0" u="none" strike="noStrike">
                          <a:solidFill>
                            <a:srgbClr val="000000"/>
                          </a:solidFill>
                          <a:effectLst/>
                          <a:latin typeface="Yu Gothic" panose="020B0400000000000000" pitchFamily="34" charset="-128"/>
                          <a:ea typeface="Yu Gothic" panose="020B0400000000000000" pitchFamily="34" charset="-128"/>
                        </a:rPr>
                        <a:t>10</a:t>
                      </a:r>
                      <a:r>
                        <a:rPr lang="ja-JP" altLang="en-US" sz="900" b="0" i="0" u="none" strike="noStrike">
                          <a:solidFill>
                            <a:srgbClr val="000000"/>
                          </a:solidFill>
                          <a:effectLst/>
                          <a:latin typeface="Yu Gothic" panose="020B0400000000000000" pitchFamily="34" charset="-128"/>
                          <a:ea typeface="Yu Gothic" panose="020B0400000000000000" pitchFamily="34" charset="-128"/>
                        </a:rPr>
                        <a:t>トン</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日本</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238469341"/>
                  </a:ext>
                </a:extLst>
              </a:tr>
              <a:tr h="168134">
                <a:tc>
                  <a:txBody>
                    <a:bodyPr/>
                    <a:lstStyle/>
                    <a:p>
                      <a:pPr algn="ctr"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　</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水処理</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プレファブ配管・サポート等</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SUS</a:t>
                      </a: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製　約</a:t>
                      </a: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10</a:t>
                      </a: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トン</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日本</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800162024"/>
                  </a:ext>
                </a:extLst>
              </a:tr>
              <a:tr h="168134">
                <a:tc>
                  <a:txBody>
                    <a:bodyPr/>
                    <a:lstStyle/>
                    <a:p>
                      <a:pPr algn="ctr"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　</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水処理</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スクリューフィーダー・ホッパー</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zh-TW" sz="900" b="0" i="0" u="none" strike="noStrike" dirty="0">
                          <a:solidFill>
                            <a:srgbClr val="000000"/>
                          </a:solidFill>
                          <a:effectLst/>
                          <a:latin typeface="Yu Gothic" panose="020B0400000000000000" pitchFamily="34" charset="-128"/>
                          <a:ea typeface="Yu Gothic" panose="020B0400000000000000" pitchFamily="34" charset="-128"/>
                        </a:rPr>
                        <a:t>SUS</a:t>
                      </a:r>
                      <a:r>
                        <a:rPr lang="zh-TW" altLang="en-US" sz="900" b="0" i="0" u="none" strike="noStrike" dirty="0">
                          <a:solidFill>
                            <a:srgbClr val="000000"/>
                          </a:solidFill>
                          <a:effectLst/>
                          <a:latin typeface="Yu Gothic" panose="020B0400000000000000" pitchFamily="34" charset="-128"/>
                          <a:ea typeface="Yu Gothic" panose="020B0400000000000000" pitchFamily="34" charset="-128"/>
                        </a:rPr>
                        <a:t>製　２Ｍ</a:t>
                      </a:r>
                      <a:r>
                        <a:rPr lang="en-US" altLang="zh-TW" sz="900" b="0" i="0" u="none" strike="noStrike" dirty="0">
                          <a:solidFill>
                            <a:srgbClr val="000000"/>
                          </a:solidFill>
                          <a:effectLst/>
                          <a:latin typeface="Yu Gothic" panose="020B0400000000000000" pitchFamily="34" charset="-128"/>
                          <a:ea typeface="Yu Gothic" panose="020B0400000000000000" pitchFamily="34" charset="-128"/>
                        </a:rPr>
                        <a:t>3</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ベトナム</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89239025"/>
                  </a:ext>
                </a:extLst>
              </a:tr>
              <a:tr h="168134">
                <a:tc>
                  <a:txBody>
                    <a:bodyPr/>
                    <a:lstStyle/>
                    <a:p>
                      <a:pPr algn="ctr"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　</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食品</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洗浄タンク </a:t>
                      </a: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8</a:t>
                      </a: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基・架構</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900" b="0" i="0" u="none" strike="noStrike">
                          <a:solidFill>
                            <a:srgbClr val="000000"/>
                          </a:solidFill>
                          <a:effectLst/>
                          <a:latin typeface="Yu Gothic" panose="020B0400000000000000" pitchFamily="34" charset="-128"/>
                          <a:ea typeface="Yu Gothic" panose="020B0400000000000000" pitchFamily="34" charset="-128"/>
                        </a:rPr>
                        <a:t>SUS</a:t>
                      </a:r>
                      <a:r>
                        <a:rPr lang="ja-JP" altLang="en-US" sz="900" b="0" i="0" u="none" strike="noStrike">
                          <a:solidFill>
                            <a:srgbClr val="000000"/>
                          </a:solidFill>
                          <a:effectLst/>
                          <a:latin typeface="Yu Gothic" panose="020B0400000000000000" pitchFamily="34" charset="-128"/>
                          <a:ea typeface="Yu Gothic" panose="020B0400000000000000" pitchFamily="34" charset="-128"/>
                        </a:rPr>
                        <a:t>製　各種</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ベトナム</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298032510"/>
                  </a:ext>
                </a:extLst>
              </a:tr>
              <a:tr h="168134">
                <a:tc>
                  <a:txBody>
                    <a:bodyPr/>
                    <a:lstStyle/>
                    <a:p>
                      <a:pPr algn="ctr"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　</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化学</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リボンミキサー・架構</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altLang="ja-JP" sz="900" b="0" i="0" u="none" strike="noStrike">
                          <a:solidFill>
                            <a:srgbClr val="000000"/>
                          </a:solidFill>
                          <a:effectLst/>
                          <a:latin typeface="Yu Gothic" panose="020B0400000000000000" pitchFamily="34" charset="-128"/>
                          <a:ea typeface="Yu Gothic" panose="020B0400000000000000" pitchFamily="34" charset="-128"/>
                        </a:rPr>
                        <a:t>SUS</a:t>
                      </a:r>
                      <a:r>
                        <a:rPr lang="ja-JP" altLang="en-US" sz="900" b="0" i="0" u="none" strike="noStrike">
                          <a:solidFill>
                            <a:srgbClr val="000000"/>
                          </a:solidFill>
                          <a:effectLst/>
                          <a:latin typeface="Yu Gothic" panose="020B0400000000000000" pitchFamily="34" charset="-128"/>
                          <a:ea typeface="Yu Gothic" panose="020B0400000000000000" pitchFamily="34" charset="-128"/>
                        </a:rPr>
                        <a:t>製　</a:t>
                      </a:r>
                      <a:r>
                        <a:rPr lang="en-US" altLang="ja-JP" sz="900" b="0" i="0" u="none" strike="noStrike">
                          <a:solidFill>
                            <a:srgbClr val="000000"/>
                          </a:solidFill>
                          <a:effectLst/>
                          <a:latin typeface="Yu Gothic" panose="020B0400000000000000" pitchFamily="34" charset="-128"/>
                          <a:ea typeface="Yu Gothic" panose="020B0400000000000000" pitchFamily="34" charset="-128"/>
                        </a:rPr>
                        <a:t>3000</a:t>
                      </a:r>
                      <a:r>
                        <a:rPr lang="ja-JP" altLang="en-US" sz="900" b="0" i="0" u="none" strike="noStrike">
                          <a:solidFill>
                            <a:srgbClr val="000000"/>
                          </a:solidFill>
                          <a:effectLst/>
                          <a:latin typeface="Yu Gothic" panose="020B0400000000000000" pitchFamily="34" charset="-128"/>
                          <a:ea typeface="Yu Gothic" panose="020B0400000000000000" pitchFamily="34" charset="-128"/>
                        </a:rPr>
                        <a:t>Ｌ　内面バフ</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ベトナム</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4554954"/>
                  </a:ext>
                </a:extLst>
              </a:tr>
              <a:tr h="168134">
                <a:tc>
                  <a:txBody>
                    <a:bodyPr/>
                    <a:lstStyle/>
                    <a:p>
                      <a:pPr algn="ctr" fontAlgn="ctr"/>
                      <a:r>
                        <a:rPr lang="en-US" altLang="ja-JP" sz="900" b="0" i="0" u="none" strike="noStrike">
                          <a:solidFill>
                            <a:srgbClr val="000000"/>
                          </a:solidFill>
                          <a:effectLst/>
                          <a:latin typeface="Yu Gothic" panose="020B0400000000000000" pitchFamily="34" charset="-128"/>
                          <a:ea typeface="Yu Gothic" panose="020B0400000000000000" pitchFamily="34" charset="-128"/>
                        </a:rPr>
                        <a:t>2015</a:t>
                      </a:r>
                      <a:r>
                        <a:rPr lang="ja-JP" altLang="en-US" sz="900" b="0" i="0" u="none" strike="noStrike">
                          <a:solidFill>
                            <a:srgbClr val="000000"/>
                          </a:solidFill>
                          <a:effectLst/>
                          <a:latin typeface="Yu Gothic" panose="020B0400000000000000" pitchFamily="34" charset="-128"/>
                          <a:ea typeface="Yu Gothic" panose="020B0400000000000000" pitchFamily="34" charset="-128"/>
                        </a:rPr>
                        <a:t>年</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水処理</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プレファブ配管</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a:solidFill>
                            <a:srgbClr val="000000"/>
                          </a:solidFill>
                          <a:effectLst/>
                          <a:latin typeface="Yu Gothic" panose="020B0400000000000000" pitchFamily="34" charset="-128"/>
                          <a:ea typeface="Yu Gothic" panose="020B0400000000000000" pitchFamily="34" charset="-128"/>
                        </a:rPr>
                        <a:t>SUS</a:t>
                      </a:r>
                      <a:r>
                        <a:rPr lang="ja-JP" altLang="en-US" sz="900" b="0" i="0" u="none" strike="noStrike">
                          <a:solidFill>
                            <a:srgbClr val="000000"/>
                          </a:solidFill>
                          <a:effectLst/>
                          <a:latin typeface="Yu Gothic" panose="020B0400000000000000" pitchFamily="34" charset="-128"/>
                          <a:ea typeface="Yu Gothic" panose="020B0400000000000000" pitchFamily="34" charset="-128"/>
                        </a:rPr>
                        <a:t>製　約</a:t>
                      </a:r>
                      <a:r>
                        <a:rPr lang="en-US" altLang="ja-JP" sz="900" b="0" i="0" u="none" strike="noStrike">
                          <a:solidFill>
                            <a:srgbClr val="000000"/>
                          </a:solidFill>
                          <a:effectLst/>
                          <a:latin typeface="Yu Gothic" panose="020B0400000000000000" pitchFamily="34" charset="-128"/>
                          <a:ea typeface="Yu Gothic" panose="020B0400000000000000" pitchFamily="34" charset="-128"/>
                        </a:rPr>
                        <a:t>15</a:t>
                      </a:r>
                      <a:r>
                        <a:rPr lang="ja-JP" altLang="en-US" sz="900" b="0" i="0" u="none" strike="noStrike">
                          <a:solidFill>
                            <a:srgbClr val="000000"/>
                          </a:solidFill>
                          <a:effectLst/>
                          <a:latin typeface="Yu Gothic" panose="020B0400000000000000" pitchFamily="34" charset="-128"/>
                          <a:ea typeface="Yu Gothic" panose="020B0400000000000000" pitchFamily="34" charset="-128"/>
                        </a:rPr>
                        <a:t>トン</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日本</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544018248"/>
                  </a:ext>
                </a:extLst>
              </a:tr>
              <a:tr h="168134">
                <a:tc>
                  <a:txBody>
                    <a:bodyPr/>
                    <a:lstStyle/>
                    <a:p>
                      <a:pPr algn="ctr"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　</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水処理</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プレファブ配管</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a:solidFill>
                            <a:srgbClr val="000000"/>
                          </a:solidFill>
                          <a:effectLst/>
                          <a:latin typeface="Yu Gothic" panose="020B0400000000000000" pitchFamily="34" charset="-128"/>
                          <a:ea typeface="Yu Gothic" panose="020B0400000000000000" pitchFamily="34" charset="-128"/>
                        </a:rPr>
                        <a:t>SUS</a:t>
                      </a:r>
                      <a:r>
                        <a:rPr lang="ja-JP" altLang="en-US" sz="900" b="0" i="0" u="none" strike="noStrike">
                          <a:solidFill>
                            <a:srgbClr val="000000"/>
                          </a:solidFill>
                          <a:effectLst/>
                          <a:latin typeface="Yu Gothic" panose="020B0400000000000000" pitchFamily="34" charset="-128"/>
                          <a:ea typeface="Yu Gothic" panose="020B0400000000000000" pitchFamily="34" charset="-128"/>
                        </a:rPr>
                        <a:t>製　約</a:t>
                      </a:r>
                      <a:r>
                        <a:rPr lang="en-US" altLang="ja-JP" sz="900" b="0" i="0" u="none" strike="noStrike">
                          <a:solidFill>
                            <a:srgbClr val="000000"/>
                          </a:solidFill>
                          <a:effectLst/>
                          <a:latin typeface="Yu Gothic" panose="020B0400000000000000" pitchFamily="34" charset="-128"/>
                          <a:ea typeface="Yu Gothic" panose="020B0400000000000000" pitchFamily="34" charset="-128"/>
                        </a:rPr>
                        <a:t>10</a:t>
                      </a:r>
                      <a:r>
                        <a:rPr lang="ja-JP" altLang="en-US" sz="900" b="0" i="0" u="none" strike="noStrike">
                          <a:solidFill>
                            <a:srgbClr val="000000"/>
                          </a:solidFill>
                          <a:effectLst/>
                          <a:latin typeface="Yu Gothic" panose="020B0400000000000000" pitchFamily="34" charset="-128"/>
                          <a:ea typeface="Yu Gothic" panose="020B0400000000000000" pitchFamily="34" charset="-128"/>
                        </a:rPr>
                        <a:t>トン</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日本</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13637707"/>
                  </a:ext>
                </a:extLst>
              </a:tr>
              <a:tr h="168134">
                <a:tc>
                  <a:txBody>
                    <a:bodyPr/>
                    <a:lstStyle/>
                    <a:p>
                      <a:pPr algn="ctr"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　</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水処理</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プレファブ配管</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a:solidFill>
                            <a:srgbClr val="000000"/>
                          </a:solidFill>
                          <a:effectLst/>
                          <a:latin typeface="Yu Gothic" panose="020B0400000000000000" pitchFamily="34" charset="-128"/>
                          <a:ea typeface="Yu Gothic" panose="020B0400000000000000" pitchFamily="34" charset="-128"/>
                        </a:rPr>
                        <a:t>SUS</a:t>
                      </a:r>
                      <a:r>
                        <a:rPr lang="ja-JP" altLang="en-US" sz="900" b="0" i="0" u="none" strike="noStrike">
                          <a:solidFill>
                            <a:srgbClr val="000000"/>
                          </a:solidFill>
                          <a:effectLst/>
                          <a:latin typeface="Yu Gothic" panose="020B0400000000000000" pitchFamily="34" charset="-128"/>
                          <a:ea typeface="Yu Gothic" panose="020B0400000000000000" pitchFamily="34" charset="-128"/>
                        </a:rPr>
                        <a:t>製　約</a:t>
                      </a:r>
                      <a:r>
                        <a:rPr lang="en-US" altLang="ja-JP" sz="900" b="0" i="0" u="none" strike="noStrike">
                          <a:solidFill>
                            <a:srgbClr val="000000"/>
                          </a:solidFill>
                          <a:effectLst/>
                          <a:latin typeface="Yu Gothic" panose="020B0400000000000000" pitchFamily="34" charset="-128"/>
                          <a:ea typeface="Yu Gothic" panose="020B0400000000000000" pitchFamily="34" charset="-128"/>
                        </a:rPr>
                        <a:t>10</a:t>
                      </a:r>
                      <a:r>
                        <a:rPr lang="ja-JP" altLang="en-US" sz="900" b="0" i="0" u="none" strike="noStrike">
                          <a:solidFill>
                            <a:srgbClr val="000000"/>
                          </a:solidFill>
                          <a:effectLst/>
                          <a:latin typeface="Yu Gothic" panose="020B0400000000000000" pitchFamily="34" charset="-128"/>
                          <a:ea typeface="Yu Gothic" panose="020B0400000000000000" pitchFamily="34" charset="-128"/>
                        </a:rPr>
                        <a:t>トン</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日本</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718170304"/>
                  </a:ext>
                </a:extLst>
              </a:tr>
              <a:tr h="168134">
                <a:tc>
                  <a:txBody>
                    <a:bodyPr/>
                    <a:lstStyle/>
                    <a:p>
                      <a:pPr algn="ctr"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　</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化学</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攪拌槽・貯槽・架構　計</a:t>
                      </a: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8</a:t>
                      </a: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基</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900" b="0" i="0" u="none" strike="noStrike">
                          <a:solidFill>
                            <a:srgbClr val="000000"/>
                          </a:solidFill>
                          <a:effectLst/>
                          <a:latin typeface="Yu Gothic" panose="020B0400000000000000" pitchFamily="34" charset="-128"/>
                          <a:ea typeface="Yu Gothic" panose="020B0400000000000000" pitchFamily="34" charset="-128"/>
                        </a:rPr>
                        <a:t>SUS</a:t>
                      </a:r>
                      <a:r>
                        <a:rPr lang="ja-JP" altLang="en-US" sz="900" b="0" i="0" u="none" strike="noStrike">
                          <a:solidFill>
                            <a:srgbClr val="000000"/>
                          </a:solidFill>
                          <a:effectLst/>
                          <a:latin typeface="Yu Gothic" panose="020B0400000000000000" pitchFamily="34" charset="-128"/>
                          <a:ea typeface="Yu Gothic" panose="020B0400000000000000" pitchFamily="34" charset="-128"/>
                        </a:rPr>
                        <a:t>製　</a:t>
                      </a:r>
                      <a:r>
                        <a:rPr lang="el-GR" sz="900" b="0" i="0" u="none" strike="noStrike">
                          <a:solidFill>
                            <a:srgbClr val="000000"/>
                          </a:solidFill>
                          <a:effectLst/>
                          <a:latin typeface="Yu Gothic" panose="020B0400000000000000" pitchFamily="34" charset="-128"/>
                          <a:ea typeface="Yu Gothic" panose="020B0400000000000000" pitchFamily="34" charset="-128"/>
                        </a:rPr>
                        <a:t>Φ800～Φ1500</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日本</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680927840"/>
                  </a:ext>
                </a:extLst>
              </a:tr>
              <a:tr h="168134">
                <a:tc>
                  <a:txBody>
                    <a:bodyPr/>
                    <a:lstStyle/>
                    <a:p>
                      <a:pPr algn="ctr"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　</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化学</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ろ過装置　</a:t>
                      </a: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4</a:t>
                      </a: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基</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900" b="0" i="0" u="none" strike="noStrike">
                          <a:solidFill>
                            <a:srgbClr val="000000"/>
                          </a:solidFill>
                          <a:effectLst/>
                          <a:latin typeface="Yu Gothic" panose="020B0400000000000000" pitchFamily="34" charset="-128"/>
                          <a:ea typeface="Yu Gothic" panose="020B0400000000000000" pitchFamily="34" charset="-128"/>
                        </a:rPr>
                        <a:t>SUS</a:t>
                      </a:r>
                      <a:r>
                        <a:rPr lang="ja-JP" altLang="en-US" sz="900" b="0" i="0" u="none" strike="noStrike">
                          <a:solidFill>
                            <a:srgbClr val="000000"/>
                          </a:solidFill>
                          <a:effectLst/>
                          <a:latin typeface="Yu Gothic" panose="020B0400000000000000" pitchFamily="34" charset="-128"/>
                          <a:ea typeface="Yu Gothic" panose="020B0400000000000000" pitchFamily="34" charset="-128"/>
                        </a:rPr>
                        <a:t>製　</a:t>
                      </a:r>
                      <a:r>
                        <a:rPr lang="en-US" altLang="ja-JP" sz="900" b="0" i="0" u="none" strike="noStrike">
                          <a:solidFill>
                            <a:srgbClr val="000000"/>
                          </a:solidFill>
                          <a:effectLst/>
                          <a:latin typeface="Yu Gothic" panose="020B0400000000000000" pitchFamily="34" charset="-128"/>
                          <a:ea typeface="Yu Gothic" panose="020B0400000000000000" pitchFamily="34" charset="-128"/>
                        </a:rPr>
                        <a:t>1500×3000×2000</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シンガポール</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803791496"/>
                  </a:ext>
                </a:extLst>
              </a:tr>
              <a:tr h="190522">
                <a:tc>
                  <a:txBody>
                    <a:bodyPr/>
                    <a:lstStyle/>
                    <a:p>
                      <a:pPr algn="ctr"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　</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食品</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液糖用貯槽</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a:solidFill>
                            <a:srgbClr val="000000"/>
                          </a:solidFill>
                          <a:effectLst/>
                          <a:latin typeface="Yu Gothic" panose="020B0400000000000000" pitchFamily="34" charset="-128"/>
                          <a:ea typeface="Yu Gothic" panose="020B0400000000000000" pitchFamily="34" charset="-128"/>
                        </a:rPr>
                        <a:t>SUS</a:t>
                      </a:r>
                      <a:r>
                        <a:rPr lang="ja-JP" altLang="en-US" sz="900" b="0" i="0" u="none" strike="noStrike">
                          <a:solidFill>
                            <a:srgbClr val="000000"/>
                          </a:solidFill>
                          <a:effectLst/>
                          <a:latin typeface="Yu Gothic" panose="020B0400000000000000" pitchFamily="34" charset="-128"/>
                          <a:ea typeface="Yu Gothic" panose="020B0400000000000000" pitchFamily="34" charset="-128"/>
                        </a:rPr>
                        <a:t>製　</a:t>
                      </a:r>
                      <a:r>
                        <a:rPr lang="en-US" altLang="ja-JP" sz="900" b="0" i="0" u="none" strike="noStrike">
                          <a:solidFill>
                            <a:srgbClr val="000000"/>
                          </a:solidFill>
                          <a:effectLst/>
                          <a:latin typeface="Yu Gothic" panose="020B0400000000000000" pitchFamily="34" charset="-128"/>
                          <a:ea typeface="Yu Gothic" panose="020B0400000000000000" pitchFamily="34" charset="-128"/>
                        </a:rPr>
                        <a:t>30</a:t>
                      </a:r>
                      <a:r>
                        <a:rPr lang="ja-JP" altLang="en-US" sz="900" b="0" i="0" u="none" strike="noStrike">
                          <a:solidFill>
                            <a:srgbClr val="000000"/>
                          </a:solidFill>
                          <a:effectLst/>
                          <a:latin typeface="Yu Gothic" panose="020B0400000000000000" pitchFamily="34" charset="-128"/>
                          <a:ea typeface="Yu Gothic" panose="020B0400000000000000" pitchFamily="34" charset="-128"/>
                        </a:rPr>
                        <a:t>Ｍ</a:t>
                      </a:r>
                      <a:r>
                        <a:rPr lang="en-US" altLang="ja-JP" sz="900" b="0" i="0" u="none" strike="noStrike">
                          <a:solidFill>
                            <a:srgbClr val="000000"/>
                          </a:solidFill>
                          <a:effectLst/>
                          <a:latin typeface="Yu Gothic" panose="020B0400000000000000" pitchFamily="34" charset="-128"/>
                          <a:ea typeface="Yu Gothic" panose="020B0400000000000000" pitchFamily="34" charset="-128"/>
                        </a:rPr>
                        <a:t>3</a:t>
                      </a:r>
                      <a:r>
                        <a:rPr lang="ja-JP" altLang="en-US" sz="900" b="0" i="0" u="none" strike="noStrike">
                          <a:solidFill>
                            <a:srgbClr val="000000"/>
                          </a:solidFill>
                          <a:effectLst/>
                          <a:latin typeface="Yu Gothic" panose="020B0400000000000000" pitchFamily="34" charset="-128"/>
                          <a:ea typeface="Yu Gothic" panose="020B0400000000000000" pitchFamily="34" charset="-128"/>
                        </a:rPr>
                        <a:t>　温調付き</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ベトナム</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54045676"/>
                  </a:ext>
                </a:extLst>
              </a:tr>
              <a:tr h="168134">
                <a:tc>
                  <a:txBody>
                    <a:bodyPr/>
                    <a:lstStyle/>
                    <a:p>
                      <a:pPr algn="ctr"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　</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食品</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圧送用受器　</a:t>
                      </a: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2</a:t>
                      </a: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基</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a:solidFill>
                            <a:srgbClr val="000000"/>
                          </a:solidFill>
                          <a:effectLst/>
                          <a:latin typeface="Yu Gothic" panose="020B0400000000000000" pitchFamily="34" charset="-128"/>
                          <a:ea typeface="Yu Gothic" panose="020B0400000000000000" pitchFamily="34" charset="-128"/>
                        </a:rPr>
                        <a:t>SUS</a:t>
                      </a:r>
                      <a:r>
                        <a:rPr lang="ja-JP" altLang="en-US" sz="900" b="0" i="0" u="none" strike="noStrike">
                          <a:solidFill>
                            <a:srgbClr val="000000"/>
                          </a:solidFill>
                          <a:effectLst/>
                          <a:latin typeface="Yu Gothic" panose="020B0400000000000000" pitchFamily="34" charset="-128"/>
                          <a:ea typeface="Yu Gothic" panose="020B0400000000000000" pitchFamily="34" charset="-128"/>
                        </a:rPr>
                        <a:t>製　</a:t>
                      </a:r>
                      <a:r>
                        <a:rPr lang="en-US" altLang="ja-JP" sz="900" b="0" i="0" u="none" strike="noStrike">
                          <a:solidFill>
                            <a:srgbClr val="000000"/>
                          </a:solidFill>
                          <a:effectLst/>
                          <a:latin typeface="Yu Gothic" panose="020B0400000000000000" pitchFamily="34" charset="-128"/>
                          <a:ea typeface="Yu Gothic" panose="020B0400000000000000" pitchFamily="34" charset="-128"/>
                        </a:rPr>
                        <a:t>800</a:t>
                      </a:r>
                      <a:r>
                        <a:rPr lang="ja-JP" altLang="en-US" sz="900" b="0" i="0" u="none" strike="noStrike">
                          <a:solidFill>
                            <a:srgbClr val="000000"/>
                          </a:solidFill>
                          <a:effectLst/>
                          <a:latin typeface="Yu Gothic" panose="020B0400000000000000" pitchFamily="34" charset="-128"/>
                          <a:ea typeface="Yu Gothic" panose="020B0400000000000000" pitchFamily="34" charset="-128"/>
                        </a:rPr>
                        <a:t>Ｌ　内外面バフ＃</a:t>
                      </a:r>
                      <a:r>
                        <a:rPr lang="en-US" altLang="ja-JP" sz="900" b="0" i="0" u="none" strike="noStrike">
                          <a:solidFill>
                            <a:srgbClr val="000000"/>
                          </a:solidFill>
                          <a:effectLst/>
                          <a:latin typeface="Yu Gothic" panose="020B0400000000000000" pitchFamily="34" charset="-128"/>
                          <a:ea typeface="Yu Gothic" panose="020B0400000000000000" pitchFamily="34" charset="-128"/>
                        </a:rPr>
                        <a:t>320</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ベトナム</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502040292"/>
                  </a:ext>
                </a:extLst>
              </a:tr>
              <a:tr h="168134">
                <a:tc>
                  <a:txBody>
                    <a:bodyPr/>
                    <a:lstStyle/>
                    <a:p>
                      <a:pPr algn="ctr"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　</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化学</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横型攪拌乾燥機・架構・配管</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a:solidFill>
                            <a:srgbClr val="000000"/>
                          </a:solidFill>
                          <a:effectLst/>
                          <a:latin typeface="Yu Gothic" panose="020B0400000000000000" pitchFamily="34" charset="-128"/>
                          <a:ea typeface="Yu Gothic" panose="020B0400000000000000" pitchFamily="34" charset="-128"/>
                        </a:rPr>
                        <a:t>SUS</a:t>
                      </a:r>
                      <a:r>
                        <a:rPr lang="ja-JP" altLang="en-US" sz="900" b="0" i="0" u="none" strike="noStrike">
                          <a:solidFill>
                            <a:srgbClr val="000000"/>
                          </a:solidFill>
                          <a:effectLst/>
                          <a:latin typeface="Yu Gothic" panose="020B0400000000000000" pitchFamily="34" charset="-128"/>
                          <a:ea typeface="Yu Gothic" panose="020B0400000000000000" pitchFamily="34" charset="-128"/>
                        </a:rPr>
                        <a:t>製　</a:t>
                      </a:r>
                      <a:r>
                        <a:rPr lang="en-US" altLang="ja-JP" sz="900" b="0" i="0" u="none" strike="noStrike">
                          <a:solidFill>
                            <a:srgbClr val="000000"/>
                          </a:solidFill>
                          <a:effectLst/>
                          <a:latin typeface="Yu Gothic" panose="020B0400000000000000" pitchFamily="34" charset="-128"/>
                          <a:ea typeface="Yu Gothic" panose="020B0400000000000000" pitchFamily="34" charset="-128"/>
                        </a:rPr>
                        <a:t>3000</a:t>
                      </a:r>
                      <a:r>
                        <a:rPr lang="ja-JP" altLang="en-US" sz="900" b="0" i="0" u="none" strike="noStrike">
                          <a:solidFill>
                            <a:srgbClr val="000000"/>
                          </a:solidFill>
                          <a:effectLst/>
                          <a:latin typeface="Yu Gothic" panose="020B0400000000000000" pitchFamily="34" charset="-128"/>
                          <a:ea typeface="Yu Gothic" panose="020B0400000000000000" pitchFamily="34" charset="-128"/>
                        </a:rPr>
                        <a:t>Ｌ 蒸気ジャケット付き　内面バフ</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ベトナム</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945128816"/>
                  </a:ext>
                </a:extLst>
              </a:tr>
              <a:tr h="168134">
                <a:tc>
                  <a:txBody>
                    <a:bodyPr/>
                    <a:lstStyle/>
                    <a:p>
                      <a:pPr algn="ctr"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　</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化粧品</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コンテナタンク　</a:t>
                      </a:r>
                      <a:r>
                        <a:rPr lang="en-US" altLang="ja-JP" sz="900" b="0" i="0" u="none" strike="noStrike">
                          <a:solidFill>
                            <a:srgbClr val="000000"/>
                          </a:solidFill>
                          <a:effectLst/>
                          <a:latin typeface="Yu Gothic" panose="020B0400000000000000" pitchFamily="34" charset="-128"/>
                          <a:ea typeface="Yu Gothic" panose="020B0400000000000000" pitchFamily="34" charset="-128"/>
                        </a:rPr>
                        <a:t>1</a:t>
                      </a:r>
                      <a:r>
                        <a:rPr lang="ja-JP" altLang="en-US" sz="900" b="0" i="0" u="none" strike="noStrike">
                          <a:solidFill>
                            <a:srgbClr val="000000"/>
                          </a:solidFill>
                          <a:effectLst/>
                          <a:latin typeface="Yu Gothic" panose="020B0400000000000000" pitchFamily="34" charset="-128"/>
                          <a:ea typeface="Yu Gothic" panose="020B0400000000000000" pitchFamily="34" charset="-128"/>
                        </a:rPr>
                        <a:t>基</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a:solidFill>
                            <a:srgbClr val="000000"/>
                          </a:solidFill>
                          <a:effectLst/>
                          <a:latin typeface="Yu Gothic" panose="020B0400000000000000" pitchFamily="34" charset="-128"/>
                          <a:ea typeface="Yu Gothic" panose="020B0400000000000000" pitchFamily="34" charset="-128"/>
                        </a:rPr>
                        <a:t>SUS</a:t>
                      </a:r>
                      <a:r>
                        <a:rPr lang="ja-JP" altLang="en-US" sz="900" b="0" i="0" u="none" strike="noStrike">
                          <a:solidFill>
                            <a:srgbClr val="000000"/>
                          </a:solidFill>
                          <a:effectLst/>
                          <a:latin typeface="Yu Gothic" panose="020B0400000000000000" pitchFamily="34" charset="-128"/>
                          <a:ea typeface="Yu Gothic" panose="020B0400000000000000" pitchFamily="34" charset="-128"/>
                        </a:rPr>
                        <a:t>製　１Ｍ</a:t>
                      </a:r>
                      <a:r>
                        <a:rPr lang="en-US" altLang="ja-JP" sz="900" b="0" i="0" u="none" strike="noStrike">
                          <a:solidFill>
                            <a:srgbClr val="000000"/>
                          </a:solidFill>
                          <a:effectLst/>
                          <a:latin typeface="Yu Gothic" panose="020B0400000000000000" pitchFamily="34" charset="-128"/>
                          <a:ea typeface="Yu Gothic" panose="020B0400000000000000" pitchFamily="34" charset="-128"/>
                        </a:rPr>
                        <a:t>3</a:t>
                      </a:r>
                      <a:r>
                        <a:rPr lang="ja-JP" altLang="en-US" sz="900" b="0" i="0" u="none" strike="noStrike">
                          <a:solidFill>
                            <a:srgbClr val="000000"/>
                          </a:solidFill>
                          <a:effectLst/>
                          <a:latin typeface="Yu Gothic" panose="020B0400000000000000" pitchFamily="34" charset="-128"/>
                          <a:ea typeface="Yu Gothic" panose="020B0400000000000000" pitchFamily="34" charset="-128"/>
                        </a:rPr>
                        <a:t>　内面バフ＃</a:t>
                      </a:r>
                      <a:r>
                        <a:rPr lang="en-US" altLang="ja-JP" sz="900" b="0" i="0" u="none" strike="noStrike">
                          <a:solidFill>
                            <a:srgbClr val="000000"/>
                          </a:solidFill>
                          <a:effectLst/>
                          <a:latin typeface="Yu Gothic" panose="020B0400000000000000" pitchFamily="34" charset="-128"/>
                          <a:ea typeface="Yu Gothic" panose="020B0400000000000000" pitchFamily="34" charset="-128"/>
                        </a:rPr>
                        <a:t>400</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ベトナム</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677794619"/>
                  </a:ext>
                </a:extLst>
              </a:tr>
              <a:tr h="168134">
                <a:tc>
                  <a:txBody>
                    <a:bodyPr/>
                    <a:lstStyle/>
                    <a:p>
                      <a:pPr algn="ctr"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　</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化粧品</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コンテナタンク　</a:t>
                      </a:r>
                      <a:r>
                        <a:rPr lang="en-US" altLang="ja-JP" sz="900" b="0" i="0" u="none" strike="noStrike">
                          <a:solidFill>
                            <a:srgbClr val="000000"/>
                          </a:solidFill>
                          <a:effectLst/>
                          <a:latin typeface="Yu Gothic" panose="020B0400000000000000" pitchFamily="34" charset="-128"/>
                          <a:ea typeface="Yu Gothic" panose="020B0400000000000000" pitchFamily="34" charset="-128"/>
                        </a:rPr>
                        <a:t>7</a:t>
                      </a:r>
                      <a:r>
                        <a:rPr lang="ja-JP" altLang="en-US" sz="900" b="0" i="0" u="none" strike="noStrike">
                          <a:solidFill>
                            <a:srgbClr val="000000"/>
                          </a:solidFill>
                          <a:effectLst/>
                          <a:latin typeface="Yu Gothic" panose="020B0400000000000000" pitchFamily="34" charset="-128"/>
                          <a:ea typeface="Yu Gothic" panose="020B0400000000000000" pitchFamily="34" charset="-128"/>
                        </a:rPr>
                        <a:t>基</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SUS</a:t>
                      </a: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製　１Ｍ</a:t>
                      </a: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3</a:t>
                      </a: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　内面バフ＃</a:t>
                      </a: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400</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ベトナム</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876133"/>
                  </a:ext>
                </a:extLst>
              </a:tr>
              <a:tr h="168134">
                <a:tc>
                  <a:txBody>
                    <a:bodyPr/>
                    <a:lstStyle/>
                    <a:p>
                      <a:pPr algn="ctr" fontAlgn="ctr"/>
                      <a:r>
                        <a:rPr lang="en-US" altLang="ja-JP" sz="900" b="0" i="0" u="none" strike="noStrike">
                          <a:solidFill>
                            <a:srgbClr val="000000"/>
                          </a:solidFill>
                          <a:effectLst/>
                          <a:latin typeface="Yu Gothic" panose="020B0400000000000000" pitchFamily="34" charset="-128"/>
                          <a:ea typeface="Yu Gothic" panose="020B0400000000000000" pitchFamily="34" charset="-128"/>
                        </a:rPr>
                        <a:t>2016</a:t>
                      </a:r>
                      <a:r>
                        <a:rPr lang="ja-JP" altLang="en-US" sz="900" b="0" i="0" u="none" strike="noStrike">
                          <a:solidFill>
                            <a:srgbClr val="000000"/>
                          </a:solidFill>
                          <a:effectLst/>
                          <a:latin typeface="Yu Gothic" panose="020B0400000000000000" pitchFamily="34" charset="-128"/>
                          <a:ea typeface="Yu Gothic" panose="020B0400000000000000" pitchFamily="34" charset="-128"/>
                        </a:rPr>
                        <a:t>年</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食品</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zh-TW" altLang="en-US" sz="900" b="0" i="0" u="none" strike="noStrike">
                          <a:solidFill>
                            <a:srgbClr val="000000"/>
                          </a:solidFill>
                          <a:effectLst/>
                          <a:latin typeface="Yu Gothic" panose="020B0400000000000000" pitchFamily="34" charset="-128"/>
                          <a:ea typeface="Yu Gothic" panose="020B0400000000000000" pitchFamily="34" charset="-128"/>
                        </a:rPr>
                        <a:t>流動層乾燥機　缶体</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SUS</a:t>
                      </a: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製　</a:t>
                      </a: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Φ1000</a:t>
                      </a: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　内外面バフ＃</a:t>
                      </a: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400</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日本</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502413916"/>
                  </a:ext>
                </a:extLst>
              </a:tr>
              <a:tr h="168134">
                <a:tc>
                  <a:txBody>
                    <a:bodyPr/>
                    <a:lstStyle/>
                    <a:p>
                      <a:pPr algn="ctr"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　</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医薬</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zh-TW" altLang="en-US" sz="900" b="0" i="0" u="none" strike="noStrike">
                          <a:solidFill>
                            <a:srgbClr val="000000"/>
                          </a:solidFill>
                          <a:effectLst/>
                          <a:latin typeface="Yu Gothic" panose="020B0400000000000000" pitchFamily="34" charset="-128"/>
                          <a:ea typeface="Yu Gothic" panose="020B0400000000000000" pitchFamily="34" charset="-128"/>
                        </a:rPr>
                        <a:t>流動層乾燥機　缶体</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a:solidFill>
                            <a:srgbClr val="000000"/>
                          </a:solidFill>
                          <a:effectLst/>
                          <a:latin typeface="Yu Gothic" panose="020B0400000000000000" pitchFamily="34" charset="-128"/>
                          <a:ea typeface="Yu Gothic" panose="020B0400000000000000" pitchFamily="34" charset="-128"/>
                        </a:rPr>
                        <a:t>SUS</a:t>
                      </a:r>
                      <a:r>
                        <a:rPr lang="ja-JP" altLang="en-US" sz="900" b="0" i="0" u="none" strike="noStrike">
                          <a:solidFill>
                            <a:srgbClr val="000000"/>
                          </a:solidFill>
                          <a:effectLst/>
                          <a:latin typeface="Yu Gothic" panose="020B0400000000000000" pitchFamily="34" charset="-128"/>
                          <a:ea typeface="Yu Gothic" panose="020B0400000000000000" pitchFamily="34" charset="-128"/>
                        </a:rPr>
                        <a:t>製　</a:t>
                      </a:r>
                      <a:r>
                        <a:rPr lang="en-US" altLang="ja-JP" sz="900" b="0" i="0" u="none" strike="noStrike">
                          <a:solidFill>
                            <a:srgbClr val="000000"/>
                          </a:solidFill>
                          <a:effectLst/>
                          <a:latin typeface="Yu Gothic" panose="020B0400000000000000" pitchFamily="34" charset="-128"/>
                          <a:ea typeface="Yu Gothic" panose="020B0400000000000000" pitchFamily="34" charset="-128"/>
                        </a:rPr>
                        <a:t>Φ1200</a:t>
                      </a:r>
                      <a:r>
                        <a:rPr lang="ja-JP" altLang="en-US" sz="900" b="0" i="0" u="none" strike="noStrike">
                          <a:solidFill>
                            <a:srgbClr val="000000"/>
                          </a:solidFill>
                          <a:effectLst/>
                          <a:latin typeface="Yu Gothic" panose="020B0400000000000000" pitchFamily="34" charset="-128"/>
                          <a:ea typeface="Yu Gothic" panose="020B0400000000000000" pitchFamily="34" charset="-128"/>
                        </a:rPr>
                        <a:t>　内外面バフ＃</a:t>
                      </a:r>
                      <a:r>
                        <a:rPr lang="en-US" altLang="ja-JP" sz="900" b="0" i="0" u="none" strike="noStrike">
                          <a:solidFill>
                            <a:srgbClr val="000000"/>
                          </a:solidFill>
                          <a:effectLst/>
                          <a:latin typeface="Yu Gothic" panose="020B0400000000000000" pitchFamily="34" charset="-128"/>
                          <a:ea typeface="Yu Gothic" panose="020B0400000000000000" pitchFamily="34" charset="-128"/>
                        </a:rPr>
                        <a:t>400</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日本</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252591941"/>
                  </a:ext>
                </a:extLst>
              </a:tr>
              <a:tr h="168134">
                <a:tc>
                  <a:txBody>
                    <a:bodyPr/>
                    <a:lstStyle/>
                    <a:p>
                      <a:pPr algn="ctr"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　</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医薬</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薬液タンク　</a:t>
                      </a:r>
                      <a:r>
                        <a:rPr lang="en-US" altLang="ja-JP" sz="900" b="0" i="0" u="none" strike="noStrike">
                          <a:solidFill>
                            <a:srgbClr val="000000"/>
                          </a:solidFill>
                          <a:effectLst/>
                          <a:latin typeface="Yu Gothic" panose="020B0400000000000000" pitchFamily="34" charset="-128"/>
                          <a:ea typeface="Yu Gothic" panose="020B0400000000000000" pitchFamily="34" charset="-128"/>
                        </a:rPr>
                        <a:t>4</a:t>
                      </a:r>
                      <a:r>
                        <a:rPr lang="ja-JP" altLang="en-US" sz="900" b="0" i="0" u="none" strike="noStrike">
                          <a:solidFill>
                            <a:srgbClr val="000000"/>
                          </a:solidFill>
                          <a:effectLst/>
                          <a:latin typeface="Yu Gothic" panose="020B0400000000000000" pitchFamily="34" charset="-128"/>
                          <a:ea typeface="Yu Gothic" panose="020B0400000000000000" pitchFamily="34" charset="-128"/>
                        </a:rPr>
                        <a:t>基</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SUS</a:t>
                      </a: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製　</a:t>
                      </a: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Φ500</a:t>
                      </a: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　内外面バフ ＃</a:t>
                      </a: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400</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日本</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961502188"/>
                  </a:ext>
                </a:extLst>
              </a:tr>
              <a:tr h="168134">
                <a:tc>
                  <a:txBody>
                    <a:bodyPr/>
                    <a:lstStyle/>
                    <a:p>
                      <a:pPr algn="ctr"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　</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医薬</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zh-TW" altLang="en-US" sz="900" b="0" i="0" u="none" strike="noStrike">
                          <a:solidFill>
                            <a:srgbClr val="000000"/>
                          </a:solidFill>
                          <a:effectLst/>
                          <a:latin typeface="Yu Gothic" panose="020B0400000000000000" pitchFamily="34" charset="-128"/>
                          <a:ea typeface="Yu Gothic" panose="020B0400000000000000" pitchFamily="34" charset="-128"/>
                        </a:rPr>
                        <a:t>流動層乾燥機　缶体</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SUS</a:t>
                      </a: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製　</a:t>
                      </a: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Φ400</a:t>
                      </a: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　内外面バフ ＃</a:t>
                      </a: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400</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日本</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865202323"/>
                  </a:ext>
                </a:extLst>
              </a:tr>
              <a:tr h="168134">
                <a:tc>
                  <a:txBody>
                    <a:bodyPr/>
                    <a:lstStyle/>
                    <a:p>
                      <a:pPr algn="ctr"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　</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水処理</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プレファブ配管</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a:solidFill>
                            <a:srgbClr val="000000"/>
                          </a:solidFill>
                          <a:effectLst/>
                          <a:latin typeface="Yu Gothic" panose="020B0400000000000000" pitchFamily="34" charset="-128"/>
                          <a:ea typeface="Yu Gothic" panose="020B0400000000000000" pitchFamily="34" charset="-128"/>
                        </a:rPr>
                        <a:t>SUS</a:t>
                      </a:r>
                      <a:r>
                        <a:rPr lang="ja-JP" altLang="en-US" sz="900" b="0" i="0" u="none" strike="noStrike">
                          <a:solidFill>
                            <a:srgbClr val="000000"/>
                          </a:solidFill>
                          <a:effectLst/>
                          <a:latin typeface="Yu Gothic" panose="020B0400000000000000" pitchFamily="34" charset="-128"/>
                          <a:ea typeface="Yu Gothic" panose="020B0400000000000000" pitchFamily="34" charset="-128"/>
                        </a:rPr>
                        <a:t>製　約</a:t>
                      </a:r>
                      <a:r>
                        <a:rPr lang="en-US" altLang="ja-JP" sz="900" b="0" i="0" u="none" strike="noStrike">
                          <a:solidFill>
                            <a:srgbClr val="000000"/>
                          </a:solidFill>
                          <a:effectLst/>
                          <a:latin typeface="Yu Gothic" panose="020B0400000000000000" pitchFamily="34" charset="-128"/>
                          <a:ea typeface="Yu Gothic" panose="020B0400000000000000" pitchFamily="34" charset="-128"/>
                        </a:rPr>
                        <a:t>10</a:t>
                      </a:r>
                      <a:r>
                        <a:rPr lang="ja-JP" altLang="en-US" sz="900" b="0" i="0" u="none" strike="noStrike">
                          <a:solidFill>
                            <a:srgbClr val="000000"/>
                          </a:solidFill>
                          <a:effectLst/>
                          <a:latin typeface="Yu Gothic" panose="020B0400000000000000" pitchFamily="34" charset="-128"/>
                          <a:ea typeface="Yu Gothic" panose="020B0400000000000000" pitchFamily="34" charset="-128"/>
                        </a:rPr>
                        <a:t>トン</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日本</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888804507"/>
                  </a:ext>
                </a:extLst>
              </a:tr>
              <a:tr h="168134">
                <a:tc>
                  <a:txBody>
                    <a:bodyPr/>
                    <a:lstStyle/>
                    <a:p>
                      <a:pPr algn="ctr"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　</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水処理</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フレーム・サポート等</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SUS</a:t>
                      </a: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製　約</a:t>
                      </a: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20</a:t>
                      </a: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トン</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日本</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103106867"/>
                  </a:ext>
                </a:extLst>
              </a:tr>
              <a:tr h="168134">
                <a:tc>
                  <a:txBody>
                    <a:bodyPr/>
                    <a:lstStyle/>
                    <a:p>
                      <a:pPr algn="ctr"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　</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化学</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縦型攪拌槽</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a:solidFill>
                            <a:srgbClr val="000000"/>
                          </a:solidFill>
                          <a:effectLst/>
                          <a:latin typeface="Yu Gothic" panose="020B0400000000000000" pitchFamily="34" charset="-128"/>
                          <a:ea typeface="Yu Gothic" panose="020B0400000000000000" pitchFamily="34" charset="-128"/>
                        </a:rPr>
                        <a:t>SUS</a:t>
                      </a:r>
                      <a:r>
                        <a:rPr lang="ja-JP" altLang="en-US" sz="900" b="0" i="0" u="none" strike="noStrike">
                          <a:solidFill>
                            <a:srgbClr val="000000"/>
                          </a:solidFill>
                          <a:effectLst/>
                          <a:latin typeface="Yu Gothic" panose="020B0400000000000000" pitchFamily="34" charset="-128"/>
                          <a:ea typeface="Yu Gothic" panose="020B0400000000000000" pitchFamily="34" charset="-128"/>
                        </a:rPr>
                        <a:t>製　</a:t>
                      </a:r>
                      <a:r>
                        <a:rPr lang="en-US" altLang="ja-JP" sz="900" b="0" i="0" u="none" strike="noStrike">
                          <a:solidFill>
                            <a:srgbClr val="000000"/>
                          </a:solidFill>
                          <a:effectLst/>
                          <a:latin typeface="Yu Gothic" panose="020B0400000000000000" pitchFamily="34" charset="-128"/>
                          <a:ea typeface="Yu Gothic" panose="020B0400000000000000" pitchFamily="34" charset="-128"/>
                        </a:rPr>
                        <a:t>30</a:t>
                      </a:r>
                      <a:r>
                        <a:rPr lang="ja-JP" altLang="en-US" sz="900" b="0" i="0" u="none" strike="noStrike">
                          <a:solidFill>
                            <a:srgbClr val="000000"/>
                          </a:solidFill>
                          <a:effectLst/>
                          <a:latin typeface="Yu Gothic" panose="020B0400000000000000" pitchFamily="34" charset="-128"/>
                          <a:ea typeface="Yu Gothic" panose="020B0400000000000000" pitchFamily="34" charset="-128"/>
                        </a:rPr>
                        <a:t>Ｍ</a:t>
                      </a:r>
                      <a:r>
                        <a:rPr lang="en-US" altLang="ja-JP" sz="900" b="0" i="0" u="none" strike="noStrike">
                          <a:solidFill>
                            <a:srgbClr val="000000"/>
                          </a:solidFill>
                          <a:effectLst/>
                          <a:latin typeface="Yu Gothic" panose="020B0400000000000000" pitchFamily="34" charset="-128"/>
                          <a:ea typeface="Yu Gothic" panose="020B0400000000000000" pitchFamily="34" charset="-128"/>
                        </a:rPr>
                        <a:t>3</a:t>
                      </a:r>
                      <a:r>
                        <a:rPr lang="ja-JP" altLang="en-US" sz="900" b="0" i="0" u="none" strike="noStrike">
                          <a:solidFill>
                            <a:srgbClr val="000000"/>
                          </a:solidFill>
                          <a:effectLst/>
                          <a:latin typeface="Yu Gothic" panose="020B0400000000000000" pitchFamily="34" charset="-128"/>
                          <a:ea typeface="Yu Gothic" panose="020B0400000000000000" pitchFamily="34" charset="-128"/>
                        </a:rPr>
                        <a:t>　撹拌機付き</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ベトナム</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36646602"/>
                  </a:ext>
                </a:extLst>
              </a:tr>
              <a:tr h="168134">
                <a:tc>
                  <a:txBody>
                    <a:bodyPr/>
                    <a:lstStyle/>
                    <a:p>
                      <a:pPr algn="ctr"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　</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繊維</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高圧蒸気オートクレーブ</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900" b="0" i="0" u="none" strike="noStrike" dirty="0">
                          <a:solidFill>
                            <a:srgbClr val="000000"/>
                          </a:solidFill>
                          <a:effectLst/>
                          <a:latin typeface="Yu Gothic" panose="020B0400000000000000" pitchFamily="34" charset="-128"/>
                          <a:ea typeface="Yu Gothic" panose="020B0400000000000000" pitchFamily="34" charset="-128"/>
                        </a:rPr>
                        <a:t>SS</a:t>
                      </a: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製　  </a:t>
                      </a:r>
                      <a:r>
                        <a:rPr lang="el-GR" sz="900" b="0" i="0" u="none" strike="noStrike" dirty="0">
                          <a:solidFill>
                            <a:srgbClr val="000000"/>
                          </a:solidFill>
                          <a:effectLst/>
                          <a:latin typeface="Yu Gothic" panose="020B0400000000000000" pitchFamily="34" charset="-128"/>
                          <a:ea typeface="Yu Gothic" panose="020B0400000000000000" pitchFamily="34" charset="-128"/>
                        </a:rPr>
                        <a:t>Φ1200×3000</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インドネシア</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189695677"/>
                  </a:ext>
                </a:extLst>
              </a:tr>
              <a:tr h="168134">
                <a:tc>
                  <a:txBody>
                    <a:bodyPr/>
                    <a:lstStyle/>
                    <a:p>
                      <a:pPr algn="ctr"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　</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食品</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タンブル混合機</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SUS</a:t>
                      </a: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製　</a:t>
                      </a: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1500</a:t>
                      </a: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Ｌ　内外面バフ＃</a:t>
                      </a: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320</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日本</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15483882"/>
                  </a:ext>
                </a:extLst>
              </a:tr>
              <a:tr h="168134">
                <a:tc>
                  <a:txBody>
                    <a:bodyPr/>
                    <a:lstStyle/>
                    <a:p>
                      <a:pPr algn="ctr"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　</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化学</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横型混錬機</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900" b="0" i="0" u="none" strike="noStrike" dirty="0">
                          <a:solidFill>
                            <a:srgbClr val="000000"/>
                          </a:solidFill>
                          <a:effectLst/>
                          <a:latin typeface="Yu Gothic" panose="020B0400000000000000" pitchFamily="34" charset="-128"/>
                          <a:ea typeface="Yu Gothic" panose="020B0400000000000000" pitchFamily="34" charset="-128"/>
                        </a:rPr>
                        <a:t>SUS</a:t>
                      </a: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製　</a:t>
                      </a: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3000</a:t>
                      </a:r>
                      <a:r>
                        <a:rPr lang="en-US" sz="900" b="0" i="0" u="none" strike="noStrike" dirty="0">
                          <a:solidFill>
                            <a:srgbClr val="000000"/>
                          </a:solidFill>
                          <a:effectLst/>
                          <a:latin typeface="Yu Gothic" panose="020B0400000000000000" pitchFamily="34" charset="-128"/>
                          <a:ea typeface="Yu Gothic" panose="020B0400000000000000" pitchFamily="34" charset="-128"/>
                        </a:rPr>
                        <a:t>Ｌ</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タイ</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629149862"/>
                  </a:ext>
                </a:extLst>
              </a:tr>
              <a:tr h="168134">
                <a:tc>
                  <a:txBody>
                    <a:bodyPr/>
                    <a:lstStyle/>
                    <a:p>
                      <a:pPr algn="ctr"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　</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化粧品</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コンテナタンク　</a:t>
                      </a:r>
                      <a:r>
                        <a:rPr lang="en-US" altLang="ja-JP" sz="900" b="0" i="0" u="none" strike="noStrike">
                          <a:solidFill>
                            <a:srgbClr val="000000"/>
                          </a:solidFill>
                          <a:effectLst/>
                          <a:latin typeface="Yu Gothic" panose="020B0400000000000000" pitchFamily="34" charset="-128"/>
                          <a:ea typeface="Yu Gothic" panose="020B0400000000000000" pitchFamily="34" charset="-128"/>
                        </a:rPr>
                        <a:t>7</a:t>
                      </a:r>
                      <a:r>
                        <a:rPr lang="ja-JP" altLang="en-US" sz="900" b="0" i="0" u="none" strike="noStrike">
                          <a:solidFill>
                            <a:srgbClr val="000000"/>
                          </a:solidFill>
                          <a:effectLst/>
                          <a:latin typeface="Yu Gothic" panose="020B0400000000000000" pitchFamily="34" charset="-128"/>
                          <a:ea typeface="Yu Gothic" panose="020B0400000000000000" pitchFamily="34" charset="-128"/>
                        </a:rPr>
                        <a:t>基</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SUS</a:t>
                      </a: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製　１Ｍ</a:t>
                      </a: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3</a:t>
                      </a: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　内面バフ＃</a:t>
                      </a: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400</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ベトナム</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863261422"/>
                  </a:ext>
                </a:extLst>
              </a:tr>
              <a:tr h="168134">
                <a:tc>
                  <a:txBody>
                    <a:bodyPr/>
                    <a:lstStyle/>
                    <a:p>
                      <a:pPr algn="ctr"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　</a:t>
                      </a:r>
                    </a:p>
                  </a:txBody>
                  <a:tcPr marL="7185" marR="7185" marT="71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化粧品</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a:solidFill>
                            <a:srgbClr val="000000"/>
                          </a:solidFill>
                          <a:effectLst/>
                          <a:latin typeface="Yu Gothic" panose="020B0400000000000000" pitchFamily="34" charset="-128"/>
                          <a:ea typeface="Yu Gothic" panose="020B0400000000000000" pitchFamily="34" charset="-128"/>
                        </a:rPr>
                        <a:t>コンテナタンク　</a:t>
                      </a:r>
                      <a:r>
                        <a:rPr lang="en-US" altLang="ja-JP" sz="900" b="0" i="0" u="none" strike="noStrike">
                          <a:solidFill>
                            <a:srgbClr val="000000"/>
                          </a:solidFill>
                          <a:effectLst/>
                          <a:latin typeface="Yu Gothic" panose="020B0400000000000000" pitchFamily="34" charset="-128"/>
                          <a:ea typeface="Yu Gothic" panose="020B0400000000000000" pitchFamily="34" charset="-128"/>
                        </a:rPr>
                        <a:t>9</a:t>
                      </a:r>
                      <a:r>
                        <a:rPr lang="ja-JP" altLang="en-US" sz="900" b="0" i="0" u="none" strike="noStrike">
                          <a:solidFill>
                            <a:srgbClr val="000000"/>
                          </a:solidFill>
                          <a:effectLst/>
                          <a:latin typeface="Yu Gothic" panose="020B0400000000000000" pitchFamily="34" charset="-128"/>
                          <a:ea typeface="Yu Gothic" panose="020B0400000000000000" pitchFamily="34" charset="-128"/>
                        </a:rPr>
                        <a:t>基</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SUS</a:t>
                      </a: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製　１Ｍ</a:t>
                      </a: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3</a:t>
                      </a: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　内面バフ＃</a:t>
                      </a:r>
                      <a:r>
                        <a:rPr lang="en-US" altLang="ja-JP" sz="900" b="0" i="0" u="none" strike="noStrike" dirty="0">
                          <a:solidFill>
                            <a:srgbClr val="000000"/>
                          </a:solidFill>
                          <a:effectLst/>
                          <a:latin typeface="Yu Gothic" panose="020B0400000000000000" pitchFamily="34" charset="-128"/>
                          <a:ea typeface="Yu Gothic" panose="020B0400000000000000" pitchFamily="34" charset="-128"/>
                        </a:rPr>
                        <a:t>400</a:t>
                      </a:r>
                    </a:p>
                  </a:txBody>
                  <a:tcPr marL="7185" marR="7185" marT="7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000000"/>
                          </a:solidFill>
                          <a:effectLst/>
                          <a:latin typeface="Yu Gothic" panose="020B0400000000000000" pitchFamily="34" charset="-128"/>
                          <a:ea typeface="Yu Gothic" panose="020B0400000000000000" pitchFamily="34" charset="-128"/>
                        </a:rPr>
                        <a:t>ベトナム</a:t>
                      </a:r>
                    </a:p>
                  </a:txBody>
                  <a:tcPr marL="7185" marR="7185" marT="71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2139325"/>
                  </a:ext>
                </a:extLst>
              </a:tr>
            </a:tbl>
          </a:graphicData>
        </a:graphic>
      </p:graphicFrame>
      <p:graphicFrame>
        <p:nvGraphicFramePr>
          <p:cNvPr id="6" name="オブジェクト 3">
            <a:extLst>
              <a:ext uri="{FF2B5EF4-FFF2-40B4-BE49-F238E27FC236}">
                <a16:creationId xmlns:a16="http://schemas.microsoft.com/office/drawing/2014/main" id="{717061B6-0BBE-45B1-A1C9-7D27B72B3AA9}"/>
              </a:ext>
            </a:extLst>
          </p:cNvPr>
          <p:cNvGraphicFramePr>
            <a:graphicFrameLocks noChangeAspect="1"/>
          </p:cNvGraphicFramePr>
          <p:nvPr/>
        </p:nvGraphicFramePr>
        <p:xfrm>
          <a:off x="7956376" y="6208677"/>
          <a:ext cx="1129159" cy="541013"/>
        </p:xfrm>
        <a:graphic>
          <a:graphicData uri="http://schemas.openxmlformats.org/presentationml/2006/ole">
            <mc:AlternateContent xmlns:mc="http://schemas.openxmlformats.org/markup-compatibility/2006">
              <mc:Choice xmlns:v="urn:schemas-microsoft-com:vml" Requires="v">
                <p:oleObj spid="_x0000_s10243" name="Acrobat Document" r:id="rId3" imgW="6619760" imgH="3171720" progId="AcroExch.Document.11">
                  <p:embed/>
                </p:oleObj>
              </mc:Choice>
              <mc:Fallback>
                <p:oleObj name="Acrobat Document" r:id="rId3" imgW="6619760" imgH="3171720" progId="AcroExch.Document.11">
                  <p:embed/>
                  <p:pic>
                    <p:nvPicPr>
                      <p:cNvPr id="6" name="オブジェクト 3">
                        <a:extLst>
                          <a:ext uri="{FF2B5EF4-FFF2-40B4-BE49-F238E27FC236}">
                            <a16:creationId xmlns:a16="http://schemas.microsoft.com/office/drawing/2014/main" id="{717061B6-0BBE-45B1-A1C9-7D27B72B3AA9}"/>
                          </a:ext>
                        </a:extLst>
                      </p:cNvPr>
                      <p:cNvPicPr/>
                      <p:nvPr/>
                    </p:nvPicPr>
                    <p:blipFill>
                      <a:blip r:embed="rId4"/>
                      <a:stretch>
                        <a:fillRect/>
                      </a:stretch>
                    </p:blipFill>
                    <p:spPr>
                      <a:xfrm>
                        <a:off x="7956376" y="6208677"/>
                        <a:ext cx="1129159" cy="541013"/>
                      </a:xfrm>
                      <a:prstGeom prst="rect">
                        <a:avLst/>
                      </a:prstGeom>
                    </p:spPr>
                  </p:pic>
                </p:oleObj>
              </mc:Fallback>
            </mc:AlternateContent>
          </a:graphicData>
        </a:graphic>
      </p:graphicFrame>
    </p:spTree>
    <p:extLst>
      <p:ext uri="{BB962C8B-B14F-4D97-AF65-F5344CB8AC3E}">
        <p14:creationId xmlns:p14="http://schemas.microsoft.com/office/powerpoint/2010/main" val="28807520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0A810B2-93D6-41F4-A68B-7AB88F6A7588}"/>
              </a:ext>
            </a:extLst>
          </p:cNvPr>
          <p:cNvSpPr>
            <a:spLocks noGrp="1"/>
          </p:cNvSpPr>
          <p:nvPr>
            <p:ph type="title"/>
          </p:nvPr>
        </p:nvSpPr>
        <p:spPr>
          <a:xfrm>
            <a:off x="251518" y="332656"/>
            <a:ext cx="5184578" cy="360040"/>
          </a:xfrm>
        </p:spPr>
        <p:txBody>
          <a:bodyPr>
            <a:noAutofit/>
          </a:bodyPr>
          <a:lstStyle/>
          <a:p>
            <a:pPr algn="l"/>
            <a:r>
              <a:rPr kumimoji="1" lang="ja-JP" altLang="en-US" sz="2800" b="1" dirty="0">
                <a:latin typeface="Yu Gothic" panose="020B0400000000000000" pitchFamily="34" charset="-128"/>
                <a:ea typeface="Yu Gothic" panose="020B0400000000000000" pitchFamily="34" charset="-128"/>
              </a:rPr>
              <a:t>納入実績　</a:t>
            </a:r>
            <a:r>
              <a:rPr kumimoji="1" lang="en-US" altLang="ja-JP" sz="2800" b="1" dirty="0">
                <a:latin typeface="Yu Gothic" panose="020B0400000000000000" pitchFamily="34" charset="-128"/>
                <a:ea typeface="Yu Gothic" panose="020B0400000000000000" pitchFamily="34" charset="-128"/>
              </a:rPr>
              <a:t>2017</a:t>
            </a:r>
            <a:r>
              <a:rPr kumimoji="1" lang="ja-JP" altLang="en-US" sz="2800" b="1" dirty="0">
                <a:latin typeface="Yu Gothic" panose="020B0400000000000000" pitchFamily="34" charset="-128"/>
                <a:ea typeface="Yu Gothic" panose="020B0400000000000000" pitchFamily="34" charset="-128"/>
              </a:rPr>
              <a:t>年～</a:t>
            </a:r>
            <a:r>
              <a:rPr kumimoji="1" lang="en-US" altLang="ja-JP" sz="2800" b="1" dirty="0">
                <a:latin typeface="Yu Gothic" panose="020B0400000000000000" pitchFamily="34" charset="-128"/>
                <a:ea typeface="Yu Gothic" panose="020B0400000000000000" pitchFamily="34" charset="-128"/>
              </a:rPr>
              <a:t>2019</a:t>
            </a:r>
            <a:r>
              <a:rPr kumimoji="1" lang="ja-JP" altLang="en-US" sz="2800" b="1" dirty="0">
                <a:latin typeface="Yu Gothic" panose="020B0400000000000000" pitchFamily="34" charset="-128"/>
                <a:ea typeface="Yu Gothic" panose="020B0400000000000000" pitchFamily="34" charset="-128"/>
              </a:rPr>
              <a:t>年</a:t>
            </a:r>
          </a:p>
        </p:txBody>
      </p:sp>
      <p:graphicFrame>
        <p:nvGraphicFramePr>
          <p:cNvPr id="4" name="表 3">
            <a:extLst>
              <a:ext uri="{FF2B5EF4-FFF2-40B4-BE49-F238E27FC236}">
                <a16:creationId xmlns:a16="http://schemas.microsoft.com/office/drawing/2014/main" id="{E1775D4E-5D9C-4778-9058-1BE10D4E152F}"/>
              </a:ext>
            </a:extLst>
          </p:cNvPr>
          <p:cNvGraphicFramePr>
            <a:graphicFrameLocks noGrp="1"/>
          </p:cNvGraphicFramePr>
          <p:nvPr/>
        </p:nvGraphicFramePr>
        <p:xfrm>
          <a:off x="467544" y="836712"/>
          <a:ext cx="8208912" cy="5422968"/>
        </p:xfrm>
        <a:graphic>
          <a:graphicData uri="http://schemas.openxmlformats.org/drawingml/2006/table">
            <a:tbl>
              <a:tblPr/>
              <a:tblGrid>
                <a:gridCol w="806399">
                  <a:extLst>
                    <a:ext uri="{9D8B030D-6E8A-4147-A177-3AD203B41FA5}">
                      <a16:colId xmlns:a16="http://schemas.microsoft.com/office/drawing/2014/main" val="688266739"/>
                    </a:ext>
                  </a:extLst>
                </a:gridCol>
                <a:gridCol w="610058">
                  <a:extLst>
                    <a:ext uri="{9D8B030D-6E8A-4147-A177-3AD203B41FA5}">
                      <a16:colId xmlns:a16="http://schemas.microsoft.com/office/drawing/2014/main" val="3329629260"/>
                    </a:ext>
                  </a:extLst>
                </a:gridCol>
                <a:gridCol w="2543080">
                  <a:extLst>
                    <a:ext uri="{9D8B030D-6E8A-4147-A177-3AD203B41FA5}">
                      <a16:colId xmlns:a16="http://schemas.microsoft.com/office/drawing/2014/main" val="1429391841"/>
                    </a:ext>
                  </a:extLst>
                </a:gridCol>
                <a:gridCol w="3246635">
                  <a:extLst>
                    <a:ext uri="{9D8B030D-6E8A-4147-A177-3AD203B41FA5}">
                      <a16:colId xmlns:a16="http://schemas.microsoft.com/office/drawing/2014/main" val="4249936250"/>
                    </a:ext>
                  </a:extLst>
                </a:gridCol>
                <a:gridCol w="1002740">
                  <a:extLst>
                    <a:ext uri="{9D8B030D-6E8A-4147-A177-3AD203B41FA5}">
                      <a16:colId xmlns:a16="http://schemas.microsoft.com/office/drawing/2014/main" val="1857968988"/>
                    </a:ext>
                  </a:extLst>
                </a:gridCol>
              </a:tblGrid>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年度</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業界</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機器名称</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主要な仕様</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仕向地</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039692018"/>
                  </a:ext>
                </a:extLst>
              </a:tr>
              <a:tr h="150638">
                <a:tc>
                  <a:txBody>
                    <a:bodyPr/>
                    <a:lstStyle/>
                    <a:p>
                      <a:pPr algn="ctr" fontAlgn="ct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2017</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年</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大型流動層乾燥機　容器・架台</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Φ1600</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内面バフ＃</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400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676524770"/>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錠剤コーティング機</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150</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Ｌ　内面バフ＃</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400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716637124"/>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医薬</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rPr>
                        <a:t>流動層乾燥機　容器</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Φ1400</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内外面バフ＃</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400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137282900"/>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水処理</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プレファブ配管</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約</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15</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トン</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716234509"/>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水処理</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フレーム・サポート等</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約</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15</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トン</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253595532"/>
                  </a:ext>
                </a:extLst>
              </a:tr>
              <a:tr h="150638">
                <a:tc>
                  <a:txBody>
                    <a:bodyPr/>
                    <a:lstStyle/>
                    <a:p>
                      <a:pPr algn="ctr"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遠心分離機ケーシング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3</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900" b="0" i="0" u="none" strike="noStrike">
                          <a:solidFill>
                            <a:srgbClr val="000000"/>
                          </a:solidFill>
                          <a:effectLst/>
                          <a:latin typeface="游ゴシック" panose="020B0400000000000000" pitchFamily="50" charset="-128"/>
                          <a:ea typeface="游ゴシック" panose="020B0400000000000000" pitchFamily="50" charset="-128"/>
                        </a:rPr>
                        <a:t>SS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l-GR" sz="900" b="0" i="0" u="none" strike="noStrike">
                          <a:solidFill>
                            <a:srgbClr val="000000"/>
                          </a:solidFill>
                          <a:effectLst/>
                          <a:latin typeface="游ゴシック" panose="020B0400000000000000" pitchFamily="50" charset="-128"/>
                          <a:ea typeface="游ゴシック" panose="020B0400000000000000" pitchFamily="50" charset="-128"/>
                        </a:rPr>
                        <a:t>Φ1000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9910538"/>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スタンプ式粉砕機</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6</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連</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444552745"/>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リボンミキサー</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900" b="0" i="0" u="none" strike="noStrike">
                          <a:solidFill>
                            <a:srgbClr val="000000"/>
                          </a:solidFill>
                          <a:effectLst/>
                          <a:latin typeface="游ゴシック" panose="020B0400000000000000" pitchFamily="50" charset="-128"/>
                          <a:ea typeface="游ゴシック" panose="020B0400000000000000" pitchFamily="50" charset="-128"/>
                        </a:rPr>
                        <a:t>SS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4000</a:t>
                      </a:r>
                      <a:r>
                        <a:rPr lang="en-US" sz="900" b="0" i="0" u="none" strike="noStrike">
                          <a:solidFill>
                            <a:srgbClr val="000000"/>
                          </a:solidFill>
                          <a:effectLst/>
                          <a:latin typeface="游ゴシック" panose="020B0400000000000000" pitchFamily="50" charset="-128"/>
                          <a:ea typeface="游ゴシック" panose="020B0400000000000000" pitchFamily="50" charset="-128"/>
                        </a:rPr>
                        <a:t>Ｌ</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177517895"/>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縦型粉体撹拌機　</a:t>
                      </a:r>
                      <a:r>
                        <a:rPr lang="en-US" altLang="zh-TW" sz="900" b="0" i="0" u="none" strike="noStrike">
                          <a:solidFill>
                            <a:srgbClr val="000000"/>
                          </a:solidFill>
                          <a:effectLst/>
                          <a:latin typeface="游ゴシック" panose="020B0400000000000000" pitchFamily="50" charset="-128"/>
                          <a:ea typeface="游ゴシック" panose="020B0400000000000000" pitchFamily="50" charset="-128"/>
                        </a:rPr>
                        <a:t>3</a:t>
                      </a: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1000</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Ｌ他　内面バフ＃</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320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386607555"/>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振動式フィーダー</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1000</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Ｌ　内面バフ＃</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320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174892871"/>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高速粉砕機　</a:t>
                      </a:r>
                      <a:r>
                        <a:rPr lang="en-US" altLang="zh-TW" sz="900" b="0" i="0" u="none" strike="noStrike">
                          <a:solidFill>
                            <a:srgbClr val="000000"/>
                          </a:solidFill>
                          <a:effectLst/>
                          <a:latin typeface="游ゴシック" panose="020B0400000000000000" pitchFamily="50" charset="-128"/>
                          <a:ea typeface="游ゴシック" panose="020B0400000000000000" pitchFamily="50" charset="-128"/>
                        </a:rPr>
                        <a:t>3</a:t>
                      </a: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900" b="0" i="0" u="none" strike="noStrike">
                          <a:solidFill>
                            <a:srgbClr val="000000"/>
                          </a:solidFill>
                          <a:effectLst/>
                          <a:latin typeface="游ゴシック" panose="020B0400000000000000" pitchFamily="50" charset="-128"/>
                          <a:ea typeface="游ゴシック" panose="020B0400000000000000" pitchFamily="50" charset="-128"/>
                        </a:rPr>
                        <a:t>SS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l-GR" sz="900" b="0" i="0" u="none" strike="noStrike">
                          <a:solidFill>
                            <a:srgbClr val="000000"/>
                          </a:solidFill>
                          <a:effectLst/>
                          <a:latin typeface="游ゴシック" panose="020B0400000000000000" pitchFamily="50" charset="-128"/>
                          <a:ea typeface="游ゴシック" panose="020B0400000000000000" pitchFamily="50" charset="-128"/>
                        </a:rPr>
                        <a:t>Φ800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997516148"/>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スクリューフィーダー</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500</a:t>
                      </a:r>
                      <a:r>
                        <a:rPr lang="en-US" sz="900" b="0" i="0" u="none" strike="noStrike">
                          <a:solidFill>
                            <a:srgbClr val="000000"/>
                          </a:solidFill>
                          <a:effectLst/>
                          <a:latin typeface="游ゴシック" panose="020B0400000000000000" pitchFamily="50" charset="-128"/>
                          <a:ea typeface="游ゴシック" panose="020B0400000000000000" pitchFamily="50" charset="-128"/>
                        </a:rPr>
                        <a:t>Ｌ　</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ベトナム</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770461293"/>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縦型攪拌槽　</a:t>
                      </a:r>
                      <a:r>
                        <a:rPr lang="en-US" altLang="zh-TW" sz="900" b="0" i="0" u="none" strike="noStrike">
                          <a:solidFill>
                            <a:srgbClr val="000000"/>
                          </a:solidFill>
                          <a:effectLst/>
                          <a:latin typeface="游ゴシック" panose="020B0400000000000000" pitchFamily="50" charset="-128"/>
                          <a:ea typeface="游ゴシック" panose="020B0400000000000000" pitchFamily="50" charset="-128"/>
                        </a:rPr>
                        <a:t>6</a:t>
                      </a: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l-GR" sz="900" b="0" i="0" u="none" strike="noStrike">
                          <a:solidFill>
                            <a:srgbClr val="000000"/>
                          </a:solidFill>
                          <a:effectLst/>
                          <a:latin typeface="游ゴシック" panose="020B0400000000000000" pitchFamily="50" charset="-128"/>
                          <a:ea typeface="游ゴシック" panose="020B0400000000000000" pitchFamily="50" charset="-128"/>
                        </a:rPr>
                        <a:t>Φ1400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ベトナム</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713091810"/>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化粧品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液タンク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12</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800L</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内外面バフ＃</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400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ベトナム</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6715632"/>
                  </a:ext>
                </a:extLst>
              </a:tr>
              <a:tr h="150638">
                <a:tc>
                  <a:txBody>
                    <a:bodyPr/>
                    <a:lstStyle/>
                    <a:p>
                      <a:pPr algn="ctr" fontAlgn="ct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2018</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年</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rPr>
                        <a:t>大型流動層乾燥機　架台 </a:t>
                      </a:r>
                      <a:r>
                        <a:rPr lang="en-US" altLang="zh-TW" sz="900" b="0" i="0" u="none" strike="noStrike" dirty="0">
                          <a:solidFill>
                            <a:srgbClr val="000000"/>
                          </a:solidFill>
                          <a:effectLst/>
                          <a:latin typeface="游ゴシック" panose="020B0400000000000000" pitchFamily="50" charset="-128"/>
                          <a:ea typeface="游ゴシック" panose="020B0400000000000000" pitchFamily="50" charset="-128"/>
                        </a:rPr>
                        <a:t>8</a:t>
                      </a:r>
                      <a:r>
                        <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2500×3000×2000</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他</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843234639"/>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エアーダンパー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60</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個</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l-GR" sz="900" b="0" i="0" u="none" strike="noStrike">
                          <a:solidFill>
                            <a:srgbClr val="000000"/>
                          </a:solidFill>
                          <a:effectLst/>
                          <a:latin typeface="游ゴシック" panose="020B0400000000000000" pitchFamily="50" charset="-128"/>
                          <a:ea typeface="游ゴシック" panose="020B0400000000000000" pitchFamily="50" charset="-128"/>
                        </a:rPr>
                        <a:t>Φ350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506103262"/>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水処理</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プレファブ配管</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約</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10</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トン</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886243036"/>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ASME</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規格　ボイラータンク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10</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l-GR" sz="900" b="0" i="0" u="none" strike="noStrike">
                          <a:solidFill>
                            <a:srgbClr val="000000"/>
                          </a:solidFill>
                          <a:effectLst/>
                          <a:latin typeface="游ゴシック" panose="020B0400000000000000" pitchFamily="50" charset="-128"/>
                          <a:ea typeface="游ゴシック" panose="020B0400000000000000" pitchFamily="50" charset="-128"/>
                        </a:rPr>
                        <a:t>Φ200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406940642"/>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縦型攪拌槽　</a:t>
                      </a:r>
                      <a:r>
                        <a:rPr lang="en-US" altLang="zh-TW" sz="900" b="0" i="0" u="none" strike="noStrike">
                          <a:solidFill>
                            <a:srgbClr val="000000"/>
                          </a:solidFill>
                          <a:effectLst/>
                          <a:latin typeface="游ゴシック" panose="020B0400000000000000" pitchFamily="50" charset="-128"/>
                          <a:ea typeface="游ゴシック" panose="020B0400000000000000" pitchFamily="50" charset="-128"/>
                        </a:rPr>
                        <a:t>8</a:t>
                      </a: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Φ1200</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他　内面バフ＃</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320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554973425"/>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縦型攪拌槽　</a:t>
                      </a:r>
                      <a:r>
                        <a:rPr lang="en-US" altLang="zh-TW" sz="900" b="0" i="0" u="none" strike="noStrike">
                          <a:solidFill>
                            <a:srgbClr val="000000"/>
                          </a:solidFill>
                          <a:effectLst/>
                          <a:latin typeface="游ゴシック" panose="020B0400000000000000" pitchFamily="50" charset="-128"/>
                          <a:ea typeface="游ゴシック" panose="020B0400000000000000" pitchFamily="50" charset="-128"/>
                        </a:rPr>
                        <a:t>3</a:t>
                      </a: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900" b="0" i="0" u="none" strike="noStrike">
                          <a:solidFill>
                            <a:srgbClr val="000000"/>
                          </a:solidFill>
                          <a:effectLst/>
                          <a:latin typeface="游ゴシック" panose="020B0400000000000000" pitchFamily="50" charset="-128"/>
                          <a:ea typeface="游ゴシック" panose="020B0400000000000000" pitchFamily="50" charset="-128"/>
                        </a:rPr>
                        <a:t>SS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1500×2500×1500</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他</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759140049"/>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真空タンブル撹拌機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12</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Φ1800×3500</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内面バフ＃</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320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71488991"/>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縦型粉体撹拌機　</a:t>
                      </a:r>
                      <a:r>
                        <a:rPr lang="en-US" altLang="zh-TW" sz="900" b="0" i="0" u="none" strike="noStrike">
                          <a:solidFill>
                            <a:srgbClr val="000000"/>
                          </a:solidFill>
                          <a:effectLst/>
                          <a:latin typeface="游ゴシック" panose="020B0400000000000000" pitchFamily="50" charset="-128"/>
                          <a:ea typeface="游ゴシック" panose="020B0400000000000000" pitchFamily="50" charset="-128"/>
                        </a:rPr>
                        <a:t>2</a:t>
                      </a: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800</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Ｌ他　内面バフ＃</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320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536452079"/>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スクリューフィーダー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7</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基・架台</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500×750×5000</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等　内面バフ＃</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320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604459187"/>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機械</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圧力容器・ポンプユニット</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l-GR" sz="900" b="0" i="0" u="none" strike="noStrike">
                          <a:solidFill>
                            <a:srgbClr val="000000"/>
                          </a:solidFill>
                          <a:effectLst/>
                          <a:latin typeface="游ゴシック" panose="020B0400000000000000" pitchFamily="50" charset="-128"/>
                          <a:ea typeface="游ゴシック" panose="020B0400000000000000" pitchFamily="50" charset="-128"/>
                        </a:rPr>
                        <a:t>Φ1200×1500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ベトナム</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325632442"/>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小型エアータンク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1200</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l-GR" sz="900" b="0" i="0" u="none" strike="noStrike">
                          <a:solidFill>
                            <a:srgbClr val="000000"/>
                          </a:solidFill>
                          <a:effectLst/>
                          <a:latin typeface="游ゴシック" panose="020B0400000000000000" pitchFamily="50" charset="-128"/>
                          <a:ea typeface="游ゴシック" panose="020B0400000000000000" pitchFamily="50" charset="-128"/>
                        </a:rPr>
                        <a:t>Φ200×500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ベトナム</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291294009"/>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化粧品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液タンク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12</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800L</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内外面バフ＃</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400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ベトナム</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6755586"/>
                  </a:ext>
                </a:extLst>
              </a:tr>
              <a:tr h="150638">
                <a:tc>
                  <a:txBody>
                    <a:bodyPr/>
                    <a:lstStyle/>
                    <a:p>
                      <a:pPr algn="ctr" fontAlgn="ct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2019</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年</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医薬</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錠剤コーティング機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2</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150</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Ｌ　内面バフ＃</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400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222200223"/>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水処理</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プレファブ配管</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約</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10</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トン</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274710369"/>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縦型攪拌翼</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l-GR" sz="900" b="0" i="0" u="none" strike="noStrike">
                          <a:solidFill>
                            <a:srgbClr val="000000"/>
                          </a:solidFill>
                          <a:effectLst/>
                          <a:latin typeface="游ゴシック" panose="020B0400000000000000" pitchFamily="50" charset="-128"/>
                          <a:ea typeface="游ゴシック" panose="020B0400000000000000" pitchFamily="50" charset="-128"/>
                        </a:rPr>
                        <a:t>Φ950×1900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917155501"/>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半導体</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機械部品約</a:t>
                      </a:r>
                      <a:r>
                        <a:rPr lang="en-US" altLang="zh-TW" sz="900" b="0" i="0" u="none" strike="noStrike">
                          <a:solidFill>
                            <a:srgbClr val="000000"/>
                          </a:solidFill>
                          <a:effectLst/>
                          <a:latin typeface="游ゴシック" panose="020B0400000000000000" pitchFamily="50" charset="-128"/>
                          <a:ea typeface="游ゴシック" panose="020B0400000000000000" pitchFamily="50" charset="-128"/>
                        </a:rPr>
                        <a:t>50</a:t>
                      </a: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点　</a:t>
                      </a:r>
                      <a:r>
                        <a:rPr lang="en-US" altLang="zh-TW" sz="900" b="0" i="0" u="none" strike="noStrike">
                          <a:solidFill>
                            <a:srgbClr val="000000"/>
                          </a:solidFill>
                          <a:effectLst/>
                          <a:latin typeface="游ゴシック" panose="020B0400000000000000" pitchFamily="50" charset="-128"/>
                          <a:ea typeface="游ゴシック" panose="020B0400000000000000" pitchFamily="50" charset="-128"/>
                        </a:rPr>
                        <a:t>3</a:t>
                      </a:r>
                      <a:r>
                        <a:rPr lang="zh-TW" altLang="en-US" sz="900" b="0" i="0" u="none" strike="noStrike">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900" b="0" i="0" u="none" strike="noStrike">
                          <a:solidFill>
                            <a:srgbClr val="000000"/>
                          </a:solidFill>
                          <a:effectLst/>
                          <a:latin typeface="游ゴシック" panose="020B0400000000000000" pitchFamily="50" charset="-128"/>
                          <a:ea typeface="游ゴシック" panose="020B0400000000000000" pitchFamily="50" charset="-128"/>
                        </a:rPr>
                        <a:t>SS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多種</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53650270"/>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真空タンブル撹拌機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6</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Φ1800×3500</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内面バフ＃</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320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421930389"/>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燻製用網ケース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6000</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個</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250×1020×60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670745006"/>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機械</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特殊バルブケーシング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40</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個</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l-GR" sz="900" b="0" i="0" u="none" strike="noStrike">
                          <a:solidFill>
                            <a:srgbClr val="000000"/>
                          </a:solidFill>
                          <a:effectLst/>
                          <a:latin typeface="游ゴシック" panose="020B0400000000000000" pitchFamily="50" charset="-128"/>
                          <a:ea typeface="游ゴシック" panose="020B0400000000000000" pitchFamily="50" charset="-128"/>
                        </a:rPr>
                        <a:t>Φ500×800</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他</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ベトナム</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451221418"/>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小型エアータンク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500</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l-GR" sz="900" b="0" i="0" u="none" strike="noStrike">
                          <a:solidFill>
                            <a:srgbClr val="000000"/>
                          </a:solidFill>
                          <a:effectLst/>
                          <a:latin typeface="游ゴシック" panose="020B0400000000000000" pitchFamily="50" charset="-128"/>
                          <a:ea typeface="游ゴシック" panose="020B0400000000000000" pitchFamily="50" charset="-128"/>
                        </a:rPr>
                        <a:t>Φ200×500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ベトナム</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708364690"/>
                  </a:ext>
                </a:extLst>
              </a:tr>
              <a:tr h="150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化粧品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液タンク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30</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800L</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内外面バフ＃</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400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ベトナム</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2610181"/>
                  </a:ext>
                </a:extLst>
              </a:tr>
            </a:tbl>
          </a:graphicData>
        </a:graphic>
      </p:graphicFrame>
      <p:graphicFrame>
        <p:nvGraphicFramePr>
          <p:cNvPr id="8" name="オブジェクト 3">
            <a:extLst>
              <a:ext uri="{FF2B5EF4-FFF2-40B4-BE49-F238E27FC236}">
                <a16:creationId xmlns:a16="http://schemas.microsoft.com/office/drawing/2014/main" id="{B3B6B448-691B-4C83-959E-958CC643F23A}"/>
              </a:ext>
            </a:extLst>
          </p:cNvPr>
          <p:cNvGraphicFramePr>
            <a:graphicFrameLocks noChangeAspect="1"/>
          </p:cNvGraphicFramePr>
          <p:nvPr/>
        </p:nvGraphicFramePr>
        <p:xfrm>
          <a:off x="7812360" y="6316987"/>
          <a:ext cx="1129159" cy="541013"/>
        </p:xfrm>
        <a:graphic>
          <a:graphicData uri="http://schemas.openxmlformats.org/presentationml/2006/ole">
            <mc:AlternateContent xmlns:mc="http://schemas.openxmlformats.org/markup-compatibility/2006">
              <mc:Choice xmlns:v="urn:schemas-microsoft-com:vml" Requires="v">
                <p:oleObj spid="_x0000_s11267" name="Acrobat Document" r:id="rId3" imgW="6619760" imgH="3171720" progId="AcroExch.Document.11">
                  <p:embed/>
                </p:oleObj>
              </mc:Choice>
              <mc:Fallback>
                <p:oleObj name="Acrobat Document" r:id="rId3" imgW="6619760" imgH="3171720" progId="AcroExch.Document.11">
                  <p:embed/>
                  <p:pic>
                    <p:nvPicPr>
                      <p:cNvPr id="8" name="オブジェクト 3">
                        <a:extLst>
                          <a:ext uri="{FF2B5EF4-FFF2-40B4-BE49-F238E27FC236}">
                            <a16:creationId xmlns:a16="http://schemas.microsoft.com/office/drawing/2014/main" id="{B3B6B448-691B-4C83-959E-958CC643F23A}"/>
                          </a:ext>
                        </a:extLst>
                      </p:cNvPr>
                      <p:cNvPicPr/>
                      <p:nvPr/>
                    </p:nvPicPr>
                    <p:blipFill>
                      <a:blip r:embed="rId4"/>
                      <a:stretch>
                        <a:fillRect/>
                      </a:stretch>
                    </p:blipFill>
                    <p:spPr>
                      <a:xfrm>
                        <a:off x="7812360" y="6316987"/>
                        <a:ext cx="1129159" cy="541013"/>
                      </a:xfrm>
                      <a:prstGeom prst="rect">
                        <a:avLst/>
                      </a:prstGeom>
                    </p:spPr>
                  </p:pic>
                </p:oleObj>
              </mc:Fallback>
            </mc:AlternateContent>
          </a:graphicData>
        </a:graphic>
      </p:graphicFrame>
    </p:spTree>
    <p:extLst>
      <p:ext uri="{BB962C8B-B14F-4D97-AF65-F5344CB8AC3E}">
        <p14:creationId xmlns:p14="http://schemas.microsoft.com/office/powerpoint/2010/main" val="10528550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0A810B2-93D6-41F4-A68B-7AB88F6A7588}"/>
              </a:ext>
            </a:extLst>
          </p:cNvPr>
          <p:cNvSpPr>
            <a:spLocks noGrp="1"/>
          </p:cNvSpPr>
          <p:nvPr>
            <p:ph type="title"/>
          </p:nvPr>
        </p:nvSpPr>
        <p:spPr>
          <a:xfrm>
            <a:off x="251518" y="332656"/>
            <a:ext cx="5184577" cy="202061"/>
          </a:xfrm>
        </p:spPr>
        <p:txBody>
          <a:bodyPr>
            <a:noAutofit/>
          </a:bodyPr>
          <a:lstStyle/>
          <a:p>
            <a:pPr algn="l"/>
            <a:r>
              <a:rPr kumimoji="1" lang="ja-JP" altLang="en-US" sz="2800" b="1" dirty="0">
                <a:latin typeface="Yu Gothic" panose="020B0400000000000000" pitchFamily="34" charset="-128"/>
                <a:ea typeface="Yu Gothic" panose="020B0400000000000000" pitchFamily="34" charset="-128"/>
              </a:rPr>
              <a:t>納入実績　</a:t>
            </a:r>
            <a:r>
              <a:rPr lang="en-US" altLang="ja-JP" sz="2800" b="1" dirty="0">
                <a:latin typeface="Yu Gothic" panose="020B0400000000000000" pitchFamily="34" charset="-128"/>
                <a:ea typeface="Yu Gothic" panose="020B0400000000000000" pitchFamily="34" charset="-128"/>
              </a:rPr>
              <a:t>2020</a:t>
            </a:r>
            <a:r>
              <a:rPr kumimoji="1" lang="ja-JP" altLang="en-US" sz="2800" b="1" dirty="0">
                <a:latin typeface="Yu Gothic" panose="020B0400000000000000" pitchFamily="34" charset="-128"/>
                <a:ea typeface="Yu Gothic" panose="020B0400000000000000" pitchFamily="34" charset="-128"/>
              </a:rPr>
              <a:t>年</a:t>
            </a:r>
          </a:p>
        </p:txBody>
      </p:sp>
      <p:graphicFrame>
        <p:nvGraphicFramePr>
          <p:cNvPr id="4" name="表 3">
            <a:extLst>
              <a:ext uri="{FF2B5EF4-FFF2-40B4-BE49-F238E27FC236}">
                <a16:creationId xmlns:a16="http://schemas.microsoft.com/office/drawing/2014/main" id="{E1775D4E-5D9C-4778-9058-1BE10D4E152F}"/>
              </a:ext>
            </a:extLst>
          </p:cNvPr>
          <p:cNvGraphicFramePr>
            <a:graphicFrameLocks noGrp="1"/>
          </p:cNvGraphicFramePr>
          <p:nvPr/>
        </p:nvGraphicFramePr>
        <p:xfrm>
          <a:off x="539552" y="764704"/>
          <a:ext cx="8136904" cy="5494968"/>
        </p:xfrm>
        <a:graphic>
          <a:graphicData uri="http://schemas.openxmlformats.org/drawingml/2006/table">
            <a:tbl>
              <a:tblPr/>
              <a:tblGrid>
                <a:gridCol w="863130">
                  <a:extLst>
                    <a:ext uri="{9D8B030D-6E8A-4147-A177-3AD203B41FA5}">
                      <a16:colId xmlns:a16="http://schemas.microsoft.com/office/drawing/2014/main" val="688266739"/>
                    </a:ext>
                  </a:extLst>
                </a:gridCol>
                <a:gridCol w="599448">
                  <a:extLst>
                    <a:ext uri="{9D8B030D-6E8A-4147-A177-3AD203B41FA5}">
                      <a16:colId xmlns:a16="http://schemas.microsoft.com/office/drawing/2014/main" val="3329629260"/>
                    </a:ext>
                  </a:extLst>
                </a:gridCol>
                <a:gridCol w="2498853">
                  <a:extLst>
                    <a:ext uri="{9D8B030D-6E8A-4147-A177-3AD203B41FA5}">
                      <a16:colId xmlns:a16="http://schemas.microsoft.com/office/drawing/2014/main" val="1429391841"/>
                    </a:ext>
                  </a:extLst>
                </a:gridCol>
                <a:gridCol w="3190172">
                  <a:extLst>
                    <a:ext uri="{9D8B030D-6E8A-4147-A177-3AD203B41FA5}">
                      <a16:colId xmlns:a16="http://schemas.microsoft.com/office/drawing/2014/main" val="4249936250"/>
                    </a:ext>
                  </a:extLst>
                </a:gridCol>
                <a:gridCol w="985301">
                  <a:extLst>
                    <a:ext uri="{9D8B030D-6E8A-4147-A177-3AD203B41FA5}">
                      <a16:colId xmlns:a16="http://schemas.microsoft.com/office/drawing/2014/main" val="1857968988"/>
                    </a:ext>
                  </a:extLst>
                </a:gridCol>
              </a:tblGrid>
              <a:tr h="152638">
                <a:tc>
                  <a:txBody>
                    <a:bodyPr/>
                    <a:lstStyle/>
                    <a:p>
                      <a:pPr algn="ctr"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年度</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業界</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機器名称</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主要な仕様</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仕向地</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039692018"/>
                  </a:ext>
                </a:extLst>
              </a:tr>
              <a:tr h="152638">
                <a:tc>
                  <a:txBody>
                    <a:bodyPr/>
                    <a:lstStyle/>
                    <a:p>
                      <a:pPr algn="ctr"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2020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年</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医薬</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設備配管</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約</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1.5</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676524770"/>
                  </a:ext>
                </a:extLst>
              </a:tr>
              <a:tr h="152638">
                <a:tc>
                  <a:txBody>
                    <a:bodyPr/>
                    <a:lstStyle/>
                    <a:p>
                      <a:pPr algn="ctr"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水処理</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設備架台</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約</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4</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716637124"/>
                  </a:ext>
                </a:extLst>
              </a:tr>
              <a:tr h="152638">
                <a:tc>
                  <a:txBody>
                    <a:bodyPr/>
                    <a:lstStyle/>
                    <a:p>
                      <a:pPr algn="ctr"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スクリューフィーダー、サポート付</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160L</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137282900"/>
                  </a:ext>
                </a:extLst>
              </a:tr>
              <a:tr h="152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縦型リボンミキサー</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φ1300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#300</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716234509"/>
                  </a:ext>
                </a:extLst>
              </a:tr>
              <a:tr h="152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粉砕機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内面バフ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#300</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253595532"/>
                  </a:ext>
                </a:extLst>
              </a:tr>
              <a:tr h="152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水処理</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プレファブ配管</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約</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5</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9910538"/>
                  </a:ext>
                </a:extLst>
              </a:tr>
              <a:tr h="152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水処理</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プレファブ配管</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約</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15</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444552745"/>
                  </a:ext>
                </a:extLst>
              </a:tr>
              <a:tr h="152638">
                <a:tc>
                  <a:txBody>
                    <a:bodyPr/>
                    <a:lstStyle/>
                    <a:p>
                      <a:pPr algn="ctr"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ミキサー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600L</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内面バフ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#400</a:t>
                      </a:r>
                      <a:endParaRPr 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177517895"/>
                  </a:ext>
                </a:extLst>
              </a:tr>
              <a:tr h="152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医薬</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タンク</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400L</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内面バフ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#400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386607555"/>
                  </a:ext>
                </a:extLst>
              </a:tr>
              <a:tr h="152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rtl="0"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医薬</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洗浄ユニット</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n-US"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l-GR" sz="900" b="0" i="0" u="none" strike="noStrike">
                          <a:solidFill>
                            <a:srgbClr val="000000"/>
                          </a:solidFill>
                          <a:effectLst/>
                          <a:latin typeface="游ゴシック" panose="020B0400000000000000" pitchFamily="50" charset="-128"/>
                          <a:ea typeface="游ゴシック" panose="020B0400000000000000" pitchFamily="50" charset="-128"/>
                        </a:rPr>
                        <a:t>φ500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174892871"/>
                  </a:ext>
                </a:extLst>
              </a:tr>
              <a:tr h="152638">
                <a:tc>
                  <a:txBody>
                    <a:bodyPr/>
                    <a:lstStyle/>
                    <a:p>
                      <a:pPr algn="ctr"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真空撹拌乾燥機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10000L</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997516148"/>
                  </a:ext>
                </a:extLst>
              </a:tr>
              <a:tr h="152638">
                <a:tc>
                  <a:txBody>
                    <a:bodyPr/>
                    <a:lstStyle/>
                    <a:p>
                      <a:pPr algn="ctr"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水処理</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散気装置</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a:t>
                      </a:r>
                      <a:endParaRPr 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770461293"/>
                  </a:ext>
                </a:extLst>
              </a:tr>
              <a:tr h="152638">
                <a:tc>
                  <a:txBody>
                    <a:bodyPr/>
                    <a:lstStyle/>
                    <a:p>
                      <a:pPr algn="ctr"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rtl="0"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化学</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粉砕機</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φ400</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内面バフ</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#250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713091810"/>
                  </a:ext>
                </a:extLst>
              </a:tr>
              <a:tr h="152638">
                <a:tc rowSpan="2">
                  <a:txBody>
                    <a:bodyPr/>
                    <a:lstStyle/>
                    <a:p>
                      <a:pPr algn="ctr" fontAlgn="ct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chemeClr val="tx1"/>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間接加熱型乾燥機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chemeClr val="tx1"/>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φ700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L7200 </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内面バフ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chemeClr val="tx1"/>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chemeClr val="tx1"/>
                      </a:solidFill>
                      <a:prstDash val="dot"/>
                      <a:round/>
                      <a:headEnd type="none" w="med" len="med"/>
                      <a:tailEnd type="none" w="med" len="med"/>
                    </a:lnB>
                  </a:tcPr>
                </a:tc>
                <a:extLst>
                  <a:ext uri="{0D108BD9-81ED-4DB2-BD59-A6C34878D82A}">
                    <a16:rowId xmlns:a16="http://schemas.microsoft.com/office/drawing/2014/main" val="2516715632"/>
                  </a:ext>
                </a:extLst>
              </a:tr>
              <a:tr h="152638">
                <a:tc vMerge="1">
                  <a:txBody>
                    <a:bodyPr/>
                    <a:lstStyle/>
                    <a:p>
                      <a:pPr algn="ctr" fontAlgn="ctr"/>
                      <a:endParaRPr lang="ja-JP" altLang="en-US" sz="800" b="0" i="0" u="none" strike="noStrike">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chemeClr val="tx1"/>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セリューナー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chemeClr val="tx1"/>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φ590×540L</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内面バフ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#300</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843234639"/>
                  </a:ext>
                </a:extLst>
              </a:tr>
              <a:tr h="152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PV</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ミキサー</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300L</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内面バフ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#320</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506103262"/>
                  </a:ext>
                </a:extLst>
              </a:tr>
              <a:tr h="152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ナウターミキサー</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φ1700</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886243036"/>
                  </a:ext>
                </a:extLst>
              </a:tr>
              <a:tr h="152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間接加熱型乾燥機</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L4500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内面バフ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406940642"/>
                  </a:ext>
                </a:extLst>
              </a:tr>
              <a:tr h="152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医薬</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タンク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φ1100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内面バフ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#250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554973425"/>
                  </a:ext>
                </a:extLst>
              </a:tr>
              <a:tr h="152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ホッパードライヤ</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φ1620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内面バフ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#300</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759140049"/>
                  </a:ext>
                </a:extLst>
              </a:tr>
              <a:tr h="152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タンク</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2500×2500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71488991"/>
                  </a:ext>
                </a:extLst>
              </a:tr>
              <a:tr h="152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タンク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6</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φ600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内面バフ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536452079"/>
                  </a:ext>
                </a:extLst>
              </a:tr>
              <a:tr h="152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タンク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φ800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604459187"/>
                  </a:ext>
                </a:extLst>
              </a:tr>
              <a:tr h="152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真空乾燥機</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1600×1500×1200</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325632442"/>
                  </a:ext>
                </a:extLst>
              </a:tr>
              <a:tr h="152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真空乾燥機</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880×820×790</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291294009"/>
                  </a:ext>
                </a:extLst>
              </a:tr>
              <a:tr h="152638">
                <a:tc rowSpan="2">
                  <a:txBody>
                    <a:bodyPr/>
                    <a:lstStyle/>
                    <a:p>
                      <a:pPr algn="ctr" fontAlgn="ct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noFill/>
                      <a:prstDash val="solid"/>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水処理</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chemeClr val="tx1"/>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プレファブ配管、サポート</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chemeClr val="tx1"/>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28</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chemeClr val="tx1"/>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chemeClr val="tx1"/>
                      </a:solidFill>
                      <a:prstDash val="dot"/>
                      <a:round/>
                      <a:headEnd type="none" w="med" len="med"/>
                      <a:tailEnd type="none" w="med" len="med"/>
                    </a:lnB>
                  </a:tcPr>
                </a:tc>
                <a:extLst>
                  <a:ext uri="{0D108BD9-81ED-4DB2-BD59-A6C34878D82A}">
                    <a16:rowId xmlns:a16="http://schemas.microsoft.com/office/drawing/2014/main" val="1066755586"/>
                  </a:ext>
                </a:extLst>
              </a:tr>
              <a:tr h="152638">
                <a:tc vMerge="1">
                  <a:txBody>
                    <a:bodyPr/>
                    <a:lstStyle/>
                    <a:p>
                      <a:pPr algn="ctr" fontAlgn="ctr"/>
                      <a:endParaRPr lang="ja-JP" altLang="en-US" sz="800" b="0" i="0" u="none" strike="noStrike">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ダブルリボンミキサー</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500L</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内面バフ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222200223"/>
                  </a:ext>
                </a:extLst>
              </a:tr>
              <a:tr h="152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rtl="0"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医薬</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タンク</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500L</a:t>
                      </a: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内面バフ</a:t>
                      </a:r>
                      <a:r>
                        <a:rPr lang="en-US" altLang="ja-JP" sz="900" b="0" i="0" u="none" strike="noStrike">
                          <a:solidFill>
                            <a:srgbClr val="000000"/>
                          </a:solidFill>
                          <a:effectLst/>
                          <a:latin typeface="游ゴシック" panose="020B0400000000000000" pitchFamily="50" charset="-128"/>
                          <a:ea typeface="游ゴシック" panose="020B0400000000000000" pitchFamily="50" charset="-128"/>
                        </a:rPr>
                        <a:t>#250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274710369"/>
                  </a:ext>
                </a:extLst>
              </a:tr>
              <a:tr h="152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セリューナー</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φ590×540L</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内面バフ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#300</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917155501"/>
                  </a:ext>
                </a:extLst>
              </a:tr>
              <a:tr h="152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医薬</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タンク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2000L</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内面バフ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#400</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53650270"/>
                  </a:ext>
                </a:extLst>
              </a:tr>
              <a:tr h="152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タンク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12</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φ750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内面バフ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ベトナム</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421930389"/>
                  </a:ext>
                </a:extLst>
              </a:tr>
              <a:tr h="152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タンク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φ660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内面バフ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#320</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ベトナム</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670745006"/>
                  </a:ext>
                </a:extLst>
              </a:tr>
              <a:tr h="152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タンク</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φ750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内面バフ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#300</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ベトナム</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451221418"/>
                  </a:ext>
                </a:extLst>
              </a:tr>
              <a:tr h="152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タンク</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φ600</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ベトナム</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708364690"/>
                  </a:ext>
                </a:extLst>
              </a:tr>
              <a:tr h="152638">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ダクト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6</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ベトナム</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2610181"/>
                  </a:ext>
                </a:extLst>
              </a:tr>
            </a:tbl>
          </a:graphicData>
        </a:graphic>
      </p:graphicFrame>
      <p:graphicFrame>
        <p:nvGraphicFramePr>
          <p:cNvPr id="7" name="オブジェクト 3">
            <a:extLst>
              <a:ext uri="{FF2B5EF4-FFF2-40B4-BE49-F238E27FC236}">
                <a16:creationId xmlns:a16="http://schemas.microsoft.com/office/drawing/2014/main" id="{FE8EDABE-9527-47FF-9A41-53E3EB866056}"/>
              </a:ext>
            </a:extLst>
          </p:cNvPr>
          <p:cNvGraphicFramePr>
            <a:graphicFrameLocks noChangeAspect="1"/>
          </p:cNvGraphicFramePr>
          <p:nvPr/>
        </p:nvGraphicFramePr>
        <p:xfrm>
          <a:off x="7812360" y="6316987"/>
          <a:ext cx="1129159" cy="541013"/>
        </p:xfrm>
        <a:graphic>
          <a:graphicData uri="http://schemas.openxmlformats.org/presentationml/2006/ole">
            <mc:AlternateContent xmlns:mc="http://schemas.openxmlformats.org/markup-compatibility/2006">
              <mc:Choice xmlns:v="urn:schemas-microsoft-com:vml" Requires="v">
                <p:oleObj spid="_x0000_s12291" name="Acrobat Document" r:id="rId3" imgW="6619760" imgH="3171720" progId="AcroExch.Document.11">
                  <p:embed/>
                </p:oleObj>
              </mc:Choice>
              <mc:Fallback>
                <p:oleObj name="Acrobat Document" r:id="rId3" imgW="6619760" imgH="3171720" progId="AcroExch.Document.11">
                  <p:embed/>
                  <p:pic>
                    <p:nvPicPr>
                      <p:cNvPr id="7" name="オブジェクト 3">
                        <a:extLst>
                          <a:ext uri="{FF2B5EF4-FFF2-40B4-BE49-F238E27FC236}">
                            <a16:creationId xmlns:a16="http://schemas.microsoft.com/office/drawing/2014/main" id="{FE8EDABE-9527-47FF-9A41-53E3EB866056}"/>
                          </a:ext>
                        </a:extLst>
                      </p:cNvPr>
                      <p:cNvPicPr/>
                      <p:nvPr/>
                    </p:nvPicPr>
                    <p:blipFill>
                      <a:blip r:embed="rId4"/>
                      <a:stretch>
                        <a:fillRect/>
                      </a:stretch>
                    </p:blipFill>
                    <p:spPr>
                      <a:xfrm>
                        <a:off x="7812360" y="6316987"/>
                        <a:ext cx="1129159" cy="541013"/>
                      </a:xfrm>
                      <a:prstGeom prst="rect">
                        <a:avLst/>
                      </a:prstGeom>
                    </p:spPr>
                  </p:pic>
                </p:oleObj>
              </mc:Fallback>
            </mc:AlternateContent>
          </a:graphicData>
        </a:graphic>
      </p:graphicFrame>
    </p:spTree>
    <p:extLst>
      <p:ext uri="{BB962C8B-B14F-4D97-AF65-F5344CB8AC3E}">
        <p14:creationId xmlns:p14="http://schemas.microsoft.com/office/powerpoint/2010/main" val="32203828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526;p52">
            <a:extLst>
              <a:ext uri="{FF2B5EF4-FFF2-40B4-BE49-F238E27FC236}">
                <a16:creationId xmlns:a16="http://schemas.microsoft.com/office/drawing/2014/main" id="{2B98CE32-28BC-21A4-5607-47FC15ED5466}"/>
              </a:ext>
            </a:extLst>
          </p:cNvPr>
          <p:cNvSpPr txBox="1">
            <a:spLocks/>
          </p:cNvSpPr>
          <p:nvPr/>
        </p:nvSpPr>
        <p:spPr>
          <a:xfrm>
            <a:off x="251520" y="178864"/>
            <a:ext cx="4977707" cy="38281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2800"/>
              <a:buFont typeface="Calibri"/>
              <a:buNone/>
              <a:tabLst/>
              <a:defRPr/>
            </a:pPr>
            <a:r>
              <a:rPr kumimoji="0" lang="zh-TW" altLang="en-US" sz="2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納入実績　</a:t>
            </a:r>
            <a:r>
              <a:rPr kumimoji="0" lang="en-US" altLang="zh-TW" sz="2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202</a:t>
            </a:r>
            <a:r>
              <a:rPr kumimoji="0" lang="en-US" altLang="ja-JP" sz="2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1</a:t>
            </a:r>
            <a:r>
              <a:rPr kumimoji="0" lang="ja-JP" altLang="en-US" sz="2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rPr>
              <a:t>年</a:t>
            </a:r>
            <a:endParaRPr kumimoji="0" lang="zh-TW" altLang="en-US" sz="2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a:sym typeface="Arial"/>
            </a:endParaRPr>
          </a:p>
        </p:txBody>
      </p:sp>
      <p:graphicFrame>
        <p:nvGraphicFramePr>
          <p:cNvPr id="10" name="Google Shape;528;p52">
            <a:extLst>
              <a:ext uri="{FF2B5EF4-FFF2-40B4-BE49-F238E27FC236}">
                <a16:creationId xmlns:a16="http://schemas.microsoft.com/office/drawing/2014/main" id="{9533AB4A-3BED-E831-695E-162AA59DFDFE}"/>
              </a:ext>
            </a:extLst>
          </p:cNvPr>
          <p:cNvGraphicFramePr/>
          <p:nvPr/>
        </p:nvGraphicFramePr>
        <p:xfrm>
          <a:off x="417194" y="744535"/>
          <a:ext cx="8331270" cy="5140288"/>
        </p:xfrm>
        <a:graphic>
          <a:graphicData uri="http://schemas.openxmlformats.org/drawingml/2006/table">
            <a:tbl>
              <a:tblPr>
                <a:noFill/>
              </a:tblPr>
              <a:tblGrid>
                <a:gridCol w="818421">
                  <a:extLst>
                    <a:ext uri="{9D8B030D-6E8A-4147-A177-3AD203B41FA5}">
                      <a16:colId xmlns:a16="http://schemas.microsoft.com/office/drawing/2014/main" val="20000"/>
                    </a:ext>
                  </a:extLst>
                </a:gridCol>
                <a:gridCol w="568213">
                  <a:extLst>
                    <a:ext uri="{9D8B030D-6E8A-4147-A177-3AD203B41FA5}">
                      <a16:colId xmlns:a16="http://schemas.microsoft.com/office/drawing/2014/main" val="20001"/>
                    </a:ext>
                  </a:extLst>
                </a:gridCol>
                <a:gridCol w="2336124">
                  <a:extLst>
                    <a:ext uri="{9D8B030D-6E8A-4147-A177-3AD203B41FA5}">
                      <a16:colId xmlns:a16="http://schemas.microsoft.com/office/drawing/2014/main" val="20002"/>
                    </a:ext>
                  </a:extLst>
                </a:gridCol>
                <a:gridCol w="3590814">
                  <a:extLst>
                    <a:ext uri="{9D8B030D-6E8A-4147-A177-3AD203B41FA5}">
                      <a16:colId xmlns:a16="http://schemas.microsoft.com/office/drawing/2014/main" val="20003"/>
                    </a:ext>
                  </a:extLst>
                </a:gridCol>
                <a:gridCol w="1017698">
                  <a:extLst>
                    <a:ext uri="{9D8B030D-6E8A-4147-A177-3AD203B41FA5}">
                      <a16:colId xmlns:a16="http://schemas.microsoft.com/office/drawing/2014/main" val="20004"/>
                    </a:ext>
                  </a:extLst>
                </a:gridCol>
              </a:tblGrid>
              <a:tr h="173636">
                <a:tc>
                  <a:txBody>
                    <a:bodyPr/>
                    <a:lstStyle/>
                    <a:p>
                      <a:pPr marL="0" marR="0" lvl="0" indent="0" algn="ctr" rtl="0">
                        <a:spcBef>
                          <a:spcPts val="0"/>
                        </a:spcBef>
                        <a:spcAft>
                          <a:spcPts val="0"/>
                        </a:spcAft>
                        <a:buNone/>
                      </a:pPr>
                      <a:r>
                        <a:rPr 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年度</a:t>
                      </a:r>
                      <a:endParaRPr sz="900" dirty="0">
                        <a:latin typeface="Yu Gothic" panose="020B0400000000000000" pitchFamily="34" charset="-128"/>
                        <a:ea typeface="Yu Gothic" panose="020B0400000000000000" pitchFamily="34" charset="-128"/>
                      </a:endParaRPr>
                    </a:p>
                  </a:txBody>
                  <a:tcPr marL="5375" marR="5375" marT="537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2CC"/>
                    </a:solidFill>
                  </a:tcPr>
                </a:tc>
                <a:tc>
                  <a:txBody>
                    <a:bodyPr/>
                    <a:lstStyle/>
                    <a:p>
                      <a:pPr marL="0" marR="0" lvl="0" indent="0" algn="ctr" rtl="0">
                        <a:spcBef>
                          <a:spcPts val="0"/>
                        </a:spcBef>
                        <a:spcAft>
                          <a:spcPts val="0"/>
                        </a:spcAft>
                        <a:buNone/>
                      </a:pPr>
                      <a:r>
                        <a:rPr lang="ja-JP" sz="900" b="0" i="0" u="none" strike="noStrike" cap="none">
                          <a:solidFill>
                            <a:srgbClr val="000000"/>
                          </a:solidFill>
                          <a:latin typeface="Yu Gothic" panose="020B0400000000000000" pitchFamily="34" charset="-128"/>
                          <a:ea typeface="Yu Gothic" panose="020B0400000000000000" pitchFamily="34" charset="-128"/>
                          <a:cs typeface="Arial"/>
                          <a:sym typeface="Arial"/>
                        </a:rPr>
                        <a:t>業界</a:t>
                      </a:r>
                      <a:endParaRPr sz="90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2CC"/>
                    </a:solidFill>
                  </a:tcPr>
                </a:tc>
                <a:tc>
                  <a:txBody>
                    <a:bodyPr/>
                    <a:lstStyle/>
                    <a:p>
                      <a:pPr marL="0" marR="0" lvl="0" indent="0" algn="ctr" rtl="0">
                        <a:spcBef>
                          <a:spcPts val="0"/>
                        </a:spcBef>
                        <a:spcAft>
                          <a:spcPts val="0"/>
                        </a:spcAft>
                        <a:buNone/>
                      </a:pPr>
                      <a:r>
                        <a:rPr lang="ja-JP" sz="900" b="0" i="0" u="none" strike="noStrike" cap="none">
                          <a:solidFill>
                            <a:srgbClr val="000000"/>
                          </a:solidFill>
                          <a:latin typeface="Yu Gothic" panose="020B0400000000000000" pitchFamily="34" charset="-128"/>
                          <a:ea typeface="Yu Gothic" panose="020B0400000000000000" pitchFamily="34" charset="-128"/>
                          <a:cs typeface="Arial"/>
                          <a:sym typeface="Arial"/>
                        </a:rPr>
                        <a:t>機器名称</a:t>
                      </a:r>
                      <a:endParaRPr sz="90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2CC"/>
                    </a:solidFill>
                  </a:tcPr>
                </a:tc>
                <a:tc>
                  <a:txBody>
                    <a:bodyPr/>
                    <a:lstStyle/>
                    <a:p>
                      <a:pPr marL="0" marR="0" lvl="0" indent="0" algn="ctr" rtl="0">
                        <a:spcBef>
                          <a:spcPts val="0"/>
                        </a:spcBef>
                        <a:spcAft>
                          <a:spcPts val="0"/>
                        </a:spcAft>
                        <a:buNone/>
                      </a:pPr>
                      <a:r>
                        <a:rPr 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主要な仕様</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2CC"/>
                    </a:solidFill>
                  </a:tcPr>
                </a:tc>
                <a:tc>
                  <a:txBody>
                    <a:bodyPr/>
                    <a:lstStyle/>
                    <a:p>
                      <a:pPr marL="0" marR="0" lvl="0" indent="0" algn="ctr" rtl="0">
                        <a:spcBef>
                          <a:spcPts val="0"/>
                        </a:spcBef>
                        <a:spcAft>
                          <a:spcPts val="0"/>
                        </a:spcAft>
                        <a:buNone/>
                      </a:pPr>
                      <a:r>
                        <a:rPr lang="ja-JP" sz="900" b="0" i="0" u="none" strike="noStrike" cap="none">
                          <a:solidFill>
                            <a:srgbClr val="000000"/>
                          </a:solidFill>
                          <a:latin typeface="Yu Gothic" panose="020B0400000000000000" pitchFamily="34" charset="-128"/>
                          <a:ea typeface="Yu Gothic" panose="020B0400000000000000" pitchFamily="34" charset="-128"/>
                          <a:cs typeface="Arial"/>
                          <a:sym typeface="Arial"/>
                        </a:rPr>
                        <a:t>仕向地</a:t>
                      </a:r>
                      <a:endParaRPr sz="90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2CC"/>
                    </a:solidFill>
                  </a:tcPr>
                </a:tc>
                <a:extLst>
                  <a:ext uri="{0D108BD9-81ED-4DB2-BD59-A6C34878D82A}">
                    <a16:rowId xmlns:a16="http://schemas.microsoft.com/office/drawing/2014/main" val="10000"/>
                  </a:ext>
                </a:extLst>
              </a:tr>
              <a:tr h="206573">
                <a:tc>
                  <a:txBody>
                    <a:bodyPr/>
                    <a:lstStyle/>
                    <a:p>
                      <a:pPr marL="0" marR="0" lvl="0" indent="0" algn="ctr" rtl="0">
                        <a:spcBef>
                          <a:spcPts val="0"/>
                        </a:spcBef>
                        <a:spcAft>
                          <a:spcPts val="0"/>
                        </a:spcAft>
                        <a:buNone/>
                      </a:pP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2021</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年</a:t>
                      </a:r>
                      <a:endParaRPr sz="900" dirty="0">
                        <a:latin typeface="Yu Gothic" panose="020B0400000000000000" pitchFamily="34" charset="-128"/>
                        <a:ea typeface="Yu Gothic" panose="020B0400000000000000" pitchFamily="34" charset="-128"/>
                      </a:endParaRPr>
                    </a:p>
                  </a:txBody>
                  <a:tcPr marL="5375" marR="5375" marT="537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電気</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火力発電所　関連設備  </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SS</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製　約</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60</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トン　</a:t>
                      </a:r>
                      <a:endParaRPr sz="900" b="0" i="0" u="none" strike="noStrike" cap="none" dirty="0">
                        <a:solidFill>
                          <a:srgbClr val="000000"/>
                        </a:solidFill>
                        <a:latin typeface="Yu Gothic" panose="020B0400000000000000" pitchFamily="34" charset="-128"/>
                        <a:ea typeface="Yu Gothic" panose="020B0400000000000000" pitchFamily="34" charset="-128"/>
                        <a:cs typeface="Arial"/>
                        <a:sym typeface="Arial"/>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日本</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dot"/>
                      <a:round/>
                      <a:headEnd type="none" w="sm" len="sm"/>
                      <a:tailEnd type="none" w="sm" len="sm"/>
                    </a:lnB>
                  </a:tcPr>
                </a:tc>
                <a:extLst>
                  <a:ext uri="{0D108BD9-81ED-4DB2-BD59-A6C34878D82A}">
                    <a16:rowId xmlns:a16="http://schemas.microsoft.com/office/drawing/2014/main" val="10001"/>
                  </a:ext>
                </a:extLst>
              </a:tr>
              <a:tr h="216024">
                <a:tc>
                  <a:txBody>
                    <a:bodyPr/>
                    <a:lstStyle/>
                    <a:p>
                      <a:pPr marL="0" marR="0" lvl="0" indent="0" algn="ctr" rtl="0">
                        <a:spcBef>
                          <a:spcPts val="0"/>
                        </a:spcBef>
                        <a:spcAft>
                          <a:spcPts val="0"/>
                        </a:spcAft>
                        <a:buNone/>
                      </a:pPr>
                      <a:r>
                        <a:rPr 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　</a:t>
                      </a:r>
                      <a:endParaRPr sz="900" dirty="0">
                        <a:latin typeface="Yu Gothic" panose="020B0400000000000000" pitchFamily="34" charset="-128"/>
                        <a:ea typeface="Yu Gothic" panose="020B0400000000000000" pitchFamily="34" charset="-128"/>
                      </a:endParaRPr>
                    </a:p>
                  </a:txBody>
                  <a:tcPr marL="5375" marR="5375" marT="537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医薬</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lgn="ctr">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混合機</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lgn="ctr">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SUS</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製  </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5M³</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　</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Φ2850</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 </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x 4700H  </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内外面バフ＃</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400</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　約</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6</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トン</a:t>
                      </a:r>
                      <a:endParaRPr sz="900" b="0" i="0" u="none" strike="noStrike" cap="none" dirty="0">
                        <a:solidFill>
                          <a:srgbClr val="000000"/>
                        </a:solidFill>
                        <a:latin typeface="Yu Gothic" panose="020B0400000000000000" pitchFamily="34" charset="-128"/>
                        <a:ea typeface="Yu Gothic" panose="020B0400000000000000" pitchFamily="34" charset="-128"/>
                        <a:cs typeface="Arial"/>
                        <a:sym typeface="Arial"/>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lgn="ctr">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日本</a:t>
                      </a:r>
                      <a:endParaRPr sz="900" b="0" i="0" u="none" strike="noStrike" cap="none" dirty="0">
                        <a:solidFill>
                          <a:srgbClr val="000000"/>
                        </a:solidFill>
                        <a:latin typeface="Yu Gothic" panose="020B0400000000000000" pitchFamily="34" charset="-128"/>
                        <a:ea typeface="Yu Gothic" panose="020B0400000000000000" pitchFamily="34" charset="-128"/>
                        <a:cs typeface="Arial"/>
                        <a:sym typeface="Arial"/>
                      </a:endParaRPr>
                    </a:p>
                  </a:txBody>
                  <a:tcPr marL="5375" marR="5375" marT="537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lgn="ctr">
                      <a:solidFill>
                        <a:srgbClr val="000000"/>
                      </a:solidFill>
                      <a:prstDash val="dot"/>
                      <a:round/>
                      <a:headEnd type="none" w="sm" len="sm"/>
                      <a:tailEnd type="none" w="sm" len="sm"/>
                    </a:lnB>
                  </a:tcPr>
                </a:tc>
                <a:extLst>
                  <a:ext uri="{0D108BD9-81ED-4DB2-BD59-A6C34878D82A}">
                    <a16:rowId xmlns:a16="http://schemas.microsoft.com/office/drawing/2014/main" val="10002"/>
                  </a:ext>
                </a:extLst>
              </a:tr>
              <a:tr h="167719">
                <a:tc>
                  <a:txBody>
                    <a:bodyPr/>
                    <a:lstStyle/>
                    <a:p>
                      <a:pPr marL="0" marR="0" lvl="0" indent="0" algn="ctr" rtl="0">
                        <a:spcBef>
                          <a:spcPts val="0"/>
                        </a:spcBef>
                        <a:spcAft>
                          <a:spcPts val="0"/>
                        </a:spcAft>
                        <a:buNone/>
                      </a:pPr>
                      <a:r>
                        <a:rPr 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　</a:t>
                      </a:r>
                      <a:endParaRPr sz="900" dirty="0">
                        <a:latin typeface="Yu Gothic" panose="020B0400000000000000" pitchFamily="34" charset="-128"/>
                        <a:ea typeface="Yu Gothic" panose="020B0400000000000000" pitchFamily="34" charset="-128"/>
                      </a:endParaRPr>
                    </a:p>
                  </a:txBody>
                  <a:tcPr marL="5375" marR="5375" marT="5375" marB="0" anchor="ctr">
                    <a:lnL w="12700"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医薬</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逆円錐型　粉体混合乾燥機</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SUS</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製  </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3M³</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　</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Φ1950 x 3800H  </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内外面バフ＃</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400</a:t>
                      </a:r>
                      <a:endParaRPr sz="900" b="0" i="0" u="none" strike="noStrike" cap="none" dirty="0">
                        <a:solidFill>
                          <a:srgbClr val="000000"/>
                        </a:solidFill>
                        <a:latin typeface="Yu Gothic" panose="020B0400000000000000" pitchFamily="34" charset="-128"/>
                        <a:ea typeface="Yu Gothic" panose="020B0400000000000000" pitchFamily="34" charset="-128"/>
                        <a:cs typeface="Arial"/>
                        <a:sym typeface="Arial"/>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日本</a:t>
                      </a:r>
                      <a:endParaRPr sz="900" b="0" i="0" u="none" strike="noStrike" cap="none" dirty="0">
                        <a:solidFill>
                          <a:srgbClr val="000000"/>
                        </a:solidFill>
                        <a:latin typeface="Yu Gothic" panose="020B0400000000000000" pitchFamily="34" charset="-128"/>
                        <a:ea typeface="Yu Gothic" panose="020B0400000000000000" pitchFamily="34" charset="-128"/>
                        <a:cs typeface="Arial"/>
                        <a:sym typeface="Arial"/>
                      </a:endParaRPr>
                    </a:p>
                  </a:txBody>
                  <a:tcPr marL="5375" marR="5375" marT="537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extLst>
                  <a:ext uri="{0D108BD9-81ED-4DB2-BD59-A6C34878D82A}">
                    <a16:rowId xmlns:a16="http://schemas.microsoft.com/office/drawing/2014/main" val="10003"/>
                  </a:ext>
                </a:extLst>
              </a:tr>
              <a:tr h="41682">
                <a:tc>
                  <a:txBody>
                    <a:bodyPr/>
                    <a:lstStyle/>
                    <a:p>
                      <a:pPr marL="0" marR="0" lvl="0" indent="0" algn="ctr" rtl="0">
                        <a:spcBef>
                          <a:spcPts val="0"/>
                        </a:spcBef>
                        <a:spcAft>
                          <a:spcPts val="0"/>
                        </a:spcAft>
                        <a:buNone/>
                      </a:pPr>
                      <a:endParaRPr sz="900" dirty="0">
                        <a:latin typeface="Yu Gothic" panose="020B0400000000000000" pitchFamily="34" charset="-128"/>
                        <a:ea typeface="Yu Gothic" panose="020B0400000000000000" pitchFamily="34" charset="-128"/>
                      </a:endParaRPr>
                    </a:p>
                  </a:txBody>
                  <a:tcPr marL="5375" marR="5375" marT="5375" marB="0" anchor="ctr">
                    <a:lnL w="12700"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化学</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lgn="ctr">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逆円錐型　粉体混合機</a:t>
                      </a:r>
                      <a:endParaRPr sz="900" b="0" i="0" u="none" strike="noStrike" cap="none" dirty="0">
                        <a:solidFill>
                          <a:srgbClr val="000000"/>
                        </a:solidFill>
                        <a:latin typeface="Yu Gothic" panose="020B0400000000000000" pitchFamily="34" charset="-128"/>
                        <a:ea typeface="Yu Gothic" panose="020B0400000000000000" pitchFamily="34" charset="-128"/>
                        <a:cs typeface="Arial"/>
                        <a:sym typeface="Arial"/>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lgn="ctr">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en-US" altLang="ja-JP" sz="900" dirty="0">
                          <a:latin typeface="Yu Gothic" panose="020B0400000000000000" pitchFamily="34" charset="-128"/>
                          <a:ea typeface="Yu Gothic" panose="020B0400000000000000" pitchFamily="34" charset="-128"/>
                          <a:cs typeface="Arial" panose="020B0604020202020204" pitchFamily="34" charset="0"/>
                        </a:rPr>
                        <a:t>SUS</a:t>
                      </a:r>
                      <a:r>
                        <a:rPr lang="ja-JP" altLang="en-US" sz="900" dirty="0">
                          <a:latin typeface="Yu Gothic" panose="020B0400000000000000" pitchFamily="34" charset="-128"/>
                          <a:ea typeface="Yu Gothic" panose="020B0400000000000000" pitchFamily="34" charset="-128"/>
                          <a:cs typeface="Arial" panose="020B0604020202020204" pitchFamily="34" charset="0"/>
                        </a:rPr>
                        <a:t>製　</a:t>
                      </a:r>
                      <a:r>
                        <a:rPr lang="en-US" altLang="ja-JP" sz="900" dirty="0">
                          <a:latin typeface="Yu Gothic" panose="020B0400000000000000" pitchFamily="34" charset="-128"/>
                          <a:ea typeface="Yu Gothic" panose="020B0400000000000000" pitchFamily="34" charset="-128"/>
                          <a:cs typeface="Arial" panose="020B0604020202020204" pitchFamily="34" charset="0"/>
                        </a:rPr>
                        <a:t>2M³</a:t>
                      </a:r>
                      <a:r>
                        <a:rPr lang="ja-JP" altLang="en-US" sz="900" dirty="0">
                          <a:latin typeface="Yu Gothic" panose="020B0400000000000000" pitchFamily="34" charset="-128"/>
                          <a:ea typeface="Yu Gothic" panose="020B0400000000000000" pitchFamily="34" charset="-128"/>
                          <a:cs typeface="Arial" panose="020B0604020202020204" pitchFamily="34" charset="0"/>
                        </a:rPr>
                        <a:t>　</a:t>
                      </a:r>
                      <a:r>
                        <a:rPr lang="en-US" altLang="ja-JP" sz="900" dirty="0">
                          <a:latin typeface="Yu Gothic" panose="020B0400000000000000" pitchFamily="34" charset="-128"/>
                          <a:ea typeface="Yu Gothic" panose="020B0400000000000000" pitchFamily="34" charset="-128"/>
                          <a:cs typeface="Arial" panose="020B0604020202020204" pitchFamily="34" charset="0"/>
                        </a:rPr>
                        <a:t>Φ2250 x 3600H  </a:t>
                      </a:r>
                      <a:r>
                        <a:rPr lang="ja-JP" altLang="en-US" sz="900" dirty="0">
                          <a:latin typeface="Yu Gothic" panose="020B0400000000000000" pitchFamily="34" charset="-128"/>
                          <a:ea typeface="Yu Gothic" panose="020B0400000000000000" pitchFamily="34" charset="-128"/>
                          <a:cs typeface="Arial" panose="020B0604020202020204" pitchFamily="34" charset="0"/>
                        </a:rPr>
                        <a:t>内面バフ＃</a:t>
                      </a:r>
                      <a:r>
                        <a:rPr lang="en-US" altLang="ja-JP" sz="900" dirty="0">
                          <a:latin typeface="Yu Gothic" panose="020B0400000000000000" pitchFamily="34" charset="-128"/>
                          <a:ea typeface="Yu Gothic" panose="020B0400000000000000" pitchFamily="34" charset="-128"/>
                          <a:cs typeface="Arial" panose="020B0604020202020204" pitchFamily="34" charset="0"/>
                        </a:rPr>
                        <a:t>200</a:t>
                      </a:r>
                      <a:endParaRPr sz="900" dirty="0">
                        <a:latin typeface="Yu Gothic" panose="020B0400000000000000" pitchFamily="34" charset="-128"/>
                        <a:ea typeface="Yu Gothic" panose="020B0400000000000000" pitchFamily="34" charset="-128"/>
                        <a:cs typeface="Arial" panose="020B0604020202020204" pitchFamily="34" charset="0"/>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lgn="ctr">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日本</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lgn="ctr">
                      <a:solidFill>
                        <a:srgbClr val="000000"/>
                      </a:solidFill>
                      <a:prstDash val="dot"/>
                      <a:round/>
                      <a:headEnd type="none" w="sm" len="sm"/>
                      <a:tailEnd type="none" w="sm" len="sm"/>
                    </a:lnB>
                  </a:tcPr>
                </a:tc>
                <a:extLst>
                  <a:ext uri="{0D108BD9-81ED-4DB2-BD59-A6C34878D82A}">
                    <a16:rowId xmlns:a16="http://schemas.microsoft.com/office/drawing/2014/main" val="10004"/>
                  </a:ext>
                </a:extLst>
              </a:tr>
              <a:tr h="269536">
                <a:tc>
                  <a:txBody>
                    <a:bodyPr/>
                    <a:lstStyle/>
                    <a:p>
                      <a:pPr marL="0" marR="0" lvl="0" indent="0" algn="ctr" rtl="0">
                        <a:spcBef>
                          <a:spcPts val="0"/>
                        </a:spcBef>
                        <a:spcAft>
                          <a:spcPts val="0"/>
                        </a:spcAft>
                        <a:buNone/>
                      </a:pPr>
                      <a:endParaRPr sz="900" dirty="0">
                        <a:latin typeface="Yu Gothic" panose="020B0400000000000000" pitchFamily="34" charset="-128"/>
                        <a:ea typeface="Yu Gothic" panose="020B0400000000000000" pitchFamily="34" charset="-128"/>
                      </a:endParaRPr>
                    </a:p>
                  </a:txBody>
                  <a:tcPr marL="5375" marR="5375" marT="5375" marB="0" anchor="ctr">
                    <a:lnL w="12700"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化学</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lgn="ctr">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en-US" altLang="ja-JP" sz="900" dirty="0">
                          <a:latin typeface="Yu Gothic" panose="020B0400000000000000" pitchFamily="34" charset="-128"/>
                          <a:ea typeface="Yu Gothic" panose="020B0400000000000000" pitchFamily="34" charset="-128"/>
                        </a:rPr>
                        <a:t>U</a:t>
                      </a:r>
                      <a:r>
                        <a:rPr lang="ja-JP" altLang="en-US" sz="900" dirty="0">
                          <a:latin typeface="Yu Gothic" panose="020B0400000000000000" pitchFamily="34" charset="-128"/>
                          <a:ea typeface="Yu Gothic" panose="020B0400000000000000" pitchFamily="34" charset="-128"/>
                        </a:rPr>
                        <a:t>形乾燥機</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lgn="ctr">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SUS</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製　</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600 x 1000 x 1300  </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内面バフ＃</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200</a:t>
                      </a:r>
                      <a:endParaRPr sz="900" b="0" i="0" u="none" strike="noStrike" cap="none" dirty="0">
                        <a:solidFill>
                          <a:srgbClr val="000000"/>
                        </a:solidFill>
                        <a:latin typeface="Yu Gothic" panose="020B0400000000000000" pitchFamily="34" charset="-128"/>
                        <a:ea typeface="Yu Gothic" panose="020B0400000000000000" pitchFamily="34" charset="-128"/>
                        <a:cs typeface="Arial"/>
                        <a:sym typeface="Arial"/>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lgn="ctr">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日本</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lgn="ctr">
                      <a:solidFill>
                        <a:srgbClr val="000000"/>
                      </a:solidFill>
                      <a:prstDash val="dot"/>
                      <a:round/>
                      <a:headEnd type="none" w="sm" len="sm"/>
                      <a:tailEnd type="none" w="sm" len="sm"/>
                    </a:lnB>
                  </a:tcPr>
                </a:tc>
                <a:extLst>
                  <a:ext uri="{0D108BD9-81ED-4DB2-BD59-A6C34878D82A}">
                    <a16:rowId xmlns:a16="http://schemas.microsoft.com/office/drawing/2014/main" val="10005"/>
                  </a:ext>
                </a:extLst>
              </a:tr>
              <a:tr h="269536">
                <a:tc>
                  <a:txBody>
                    <a:bodyPr/>
                    <a:lstStyle/>
                    <a:p>
                      <a:pPr marL="0" marR="0" lvl="0" indent="0" algn="ctr" rtl="0">
                        <a:spcBef>
                          <a:spcPts val="0"/>
                        </a:spcBef>
                        <a:spcAft>
                          <a:spcPts val="0"/>
                        </a:spcAft>
                        <a:buNone/>
                      </a:pPr>
                      <a:endParaRPr sz="900" dirty="0">
                        <a:latin typeface="Yu Gothic" panose="020B0400000000000000" pitchFamily="34" charset="-128"/>
                        <a:ea typeface="Yu Gothic" panose="020B0400000000000000" pitchFamily="34" charset="-128"/>
                      </a:endParaRPr>
                    </a:p>
                  </a:txBody>
                  <a:tcPr marL="5375" marR="5375" marT="5375" marB="0" anchor="ctr">
                    <a:lnL w="12700"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化学</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lgn="ctr">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ドラム式乾燥機</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lgn="ctr">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SS</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製　</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Φ1050 x 1500L</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　</a:t>
                      </a:r>
                      <a:endParaRPr sz="900" b="0" i="0" u="none" strike="noStrike" cap="none" dirty="0">
                        <a:solidFill>
                          <a:srgbClr val="000000"/>
                        </a:solidFill>
                        <a:latin typeface="Yu Gothic" panose="020B0400000000000000" pitchFamily="34" charset="-128"/>
                        <a:ea typeface="Yu Gothic" panose="020B0400000000000000" pitchFamily="34" charset="-128"/>
                        <a:cs typeface="Arial"/>
                        <a:sym typeface="Arial"/>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lgn="ctr">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日本</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lgn="ctr">
                      <a:solidFill>
                        <a:srgbClr val="000000"/>
                      </a:solidFill>
                      <a:prstDash val="dot"/>
                      <a:round/>
                      <a:headEnd type="none" w="sm" len="sm"/>
                      <a:tailEnd type="none" w="sm" len="sm"/>
                    </a:lnB>
                  </a:tcPr>
                </a:tc>
                <a:extLst>
                  <a:ext uri="{0D108BD9-81ED-4DB2-BD59-A6C34878D82A}">
                    <a16:rowId xmlns:a16="http://schemas.microsoft.com/office/drawing/2014/main" val="10006"/>
                  </a:ext>
                </a:extLst>
              </a:tr>
              <a:tr h="194660">
                <a:tc>
                  <a:txBody>
                    <a:bodyPr/>
                    <a:lstStyle/>
                    <a:p>
                      <a:pPr marL="0" marR="0" lvl="0" indent="0" algn="ctr" rtl="0">
                        <a:spcBef>
                          <a:spcPts val="0"/>
                        </a:spcBef>
                        <a:spcAft>
                          <a:spcPts val="0"/>
                        </a:spcAft>
                        <a:buNone/>
                      </a:pPr>
                      <a:r>
                        <a:rPr 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　</a:t>
                      </a:r>
                      <a:endParaRPr sz="900" dirty="0">
                        <a:latin typeface="Yu Gothic" panose="020B0400000000000000" pitchFamily="34" charset="-128"/>
                        <a:ea typeface="Yu Gothic" panose="020B0400000000000000" pitchFamily="34" charset="-128"/>
                      </a:endParaRPr>
                    </a:p>
                  </a:txBody>
                  <a:tcPr marL="5375" marR="5375" marT="5375" marB="0" anchor="ctr">
                    <a:lnL w="12700"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化学</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lgn="ctr">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箱型棚式乾燥機</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lgn="ctr">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SUS</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製　</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1150 x 800 x 1200H   </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バフ</a:t>
                      </a:r>
                      <a:endParaRPr sz="900" b="0" i="0" u="none" strike="noStrike" cap="none" dirty="0">
                        <a:solidFill>
                          <a:srgbClr val="000000"/>
                        </a:solidFill>
                        <a:latin typeface="Yu Gothic" panose="020B0400000000000000" pitchFamily="34" charset="-128"/>
                        <a:ea typeface="Yu Gothic" panose="020B0400000000000000" pitchFamily="34" charset="-128"/>
                        <a:cs typeface="Arial"/>
                        <a:sym typeface="Arial"/>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lgn="ctr">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日本</a:t>
                      </a:r>
                      <a:endParaRPr lang="en-US" altLang="ja-JP"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lgn="ctr">
                      <a:solidFill>
                        <a:srgbClr val="000000"/>
                      </a:solidFill>
                      <a:prstDash val="dot"/>
                      <a:round/>
                      <a:headEnd type="none" w="sm" len="sm"/>
                      <a:tailEnd type="none" w="sm" len="sm"/>
                    </a:lnB>
                  </a:tcPr>
                </a:tc>
                <a:extLst>
                  <a:ext uri="{0D108BD9-81ED-4DB2-BD59-A6C34878D82A}">
                    <a16:rowId xmlns:a16="http://schemas.microsoft.com/office/drawing/2014/main" val="10007"/>
                  </a:ext>
                </a:extLst>
              </a:tr>
              <a:tr h="192321">
                <a:tc>
                  <a:txBody>
                    <a:bodyPr/>
                    <a:lstStyle/>
                    <a:p>
                      <a:pPr marL="0" marR="0" lvl="0" indent="0" algn="ctr" rtl="0">
                        <a:spcBef>
                          <a:spcPts val="0"/>
                        </a:spcBef>
                        <a:spcAft>
                          <a:spcPts val="0"/>
                        </a:spcAft>
                        <a:buNone/>
                      </a:pPr>
                      <a:r>
                        <a:rPr 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　</a:t>
                      </a:r>
                      <a:endParaRPr sz="900" dirty="0">
                        <a:latin typeface="Yu Gothic" panose="020B0400000000000000" pitchFamily="34" charset="-128"/>
                        <a:ea typeface="Yu Gothic" panose="020B0400000000000000" pitchFamily="34" charset="-128"/>
                      </a:endParaRPr>
                    </a:p>
                  </a:txBody>
                  <a:tcPr marL="5375" marR="5375" marT="5375" marB="0" anchor="ctr">
                    <a:lnL w="12700"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食品</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縦型ミキサー</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SUS</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製　</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Φ1300 x 2200H</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  内面バフ＃</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300   </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架台あり</a:t>
                      </a:r>
                      <a:endParaRPr sz="900" b="0" i="0" u="none" strike="noStrike" cap="none" dirty="0">
                        <a:solidFill>
                          <a:srgbClr val="000000"/>
                        </a:solidFill>
                        <a:latin typeface="Yu Gothic" panose="020B0400000000000000" pitchFamily="34" charset="-128"/>
                        <a:ea typeface="Yu Gothic" panose="020B0400000000000000" pitchFamily="34" charset="-128"/>
                        <a:cs typeface="Arial"/>
                        <a:sym typeface="Arial"/>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日本</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extLst>
                  <a:ext uri="{0D108BD9-81ED-4DB2-BD59-A6C34878D82A}">
                    <a16:rowId xmlns:a16="http://schemas.microsoft.com/office/drawing/2014/main" val="10008"/>
                  </a:ext>
                </a:extLst>
              </a:tr>
              <a:tr h="269536">
                <a:tc>
                  <a:txBody>
                    <a:bodyPr/>
                    <a:lstStyle/>
                    <a:p>
                      <a:pPr marL="0" marR="0" lvl="0" indent="0" algn="ctr" rtl="0">
                        <a:spcBef>
                          <a:spcPts val="0"/>
                        </a:spcBef>
                        <a:spcAft>
                          <a:spcPts val="0"/>
                        </a:spcAft>
                        <a:buNone/>
                      </a:pPr>
                      <a:endParaRPr sz="900" dirty="0">
                        <a:latin typeface="Yu Gothic" panose="020B0400000000000000" pitchFamily="34" charset="-128"/>
                        <a:ea typeface="Yu Gothic" panose="020B0400000000000000" pitchFamily="34" charset="-128"/>
                      </a:endParaRPr>
                    </a:p>
                  </a:txBody>
                  <a:tcPr marL="5375" marR="5375" marT="5375" marB="0" anchor="ctr">
                    <a:lnL w="12700"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食品</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横型ミキサー　撹拌部</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SUS</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製　</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Φ630 x 2700L  </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バフ＃</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300</a:t>
                      </a:r>
                      <a:endParaRPr sz="900" b="0" i="0" u="none" strike="noStrike" cap="none" dirty="0">
                        <a:solidFill>
                          <a:srgbClr val="000000"/>
                        </a:solidFill>
                        <a:latin typeface="Yu Gothic" panose="020B0400000000000000" pitchFamily="34" charset="-128"/>
                        <a:ea typeface="Yu Gothic" panose="020B0400000000000000" pitchFamily="34" charset="-128"/>
                        <a:cs typeface="Arial"/>
                        <a:sym typeface="Arial"/>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日本</a:t>
                      </a:r>
                      <a:endParaRPr lang="en-US" altLang="ja-JP"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extLst>
                  <a:ext uri="{0D108BD9-81ED-4DB2-BD59-A6C34878D82A}">
                    <a16:rowId xmlns:a16="http://schemas.microsoft.com/office/drawing/2014/main" val="10009"/>
                  </a:ext>
                </a:extLst>
              </a:tr>
              <a:tr h="184496">
                <a:tc>
                  <a:txBody>
                    <a:bodyPr/>
                    <a:lstStyle/>
                    <a:p>
                      <a:pPr marL="0" marR="0" lvl="0" indent="0" algn="ctr" rtl="0">
                        <a:spcBef>
                          <a:spcPts val="0"/>
                        </a:spcBef>
                        <a:spcAft>
                          <a:spcPts val="0"/>
                        </a:spcAft>
                        <a:buNone/>
                      </a:pPr>
                      <a:endParaRPr sz="900" dirty="0">
                        <a:latin typeface="Yu Gothic" panose="020B0400000000000000" pitchFamily="34" charset="-128"/>
                        <a:ea typeface="Yu Gothic" panose="020B0400000000000000" pitchFamily="34" charset="-128"/>
                      </a:endParaRPr>
                    </a:p>
                  </a:txBody>
                  <a:tcPr marL="5375" marR="5375" marT="5375" marB="0" anchor="ctr">
                    <a:lnL w="12700"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食品</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気流粉砕機</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SUS</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製　</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300 x 600 x 1300H</a:t>
                      </a:r>
                      <a:endParaRPr sz="900" b="0" i="0" u="none" strike="noStrike" cap="none" dirty="0">
                        <a:solidFill>
                          <a:srgbClr val="000000"/>
                        </a:solidFill>
                        <a:latin typeface="Yu Gothic" panose="020B0400000000000000" pitchFamily="34" charset="-128"/>
                        <a:ea typeface="Yu Gothic" panose="020B0400000000000000" pitchFamily="34" charset="-128"/>
                        <a:cs typeface="Arial"/>
                        <a:sym typeface="Arial"/>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日本</a:t>
                      </a:r>
                      <a:endParaRPr lang="en-US" altLang="ja-JP"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extLst>
                  <a:ext uri="{0D108BD9-81ED-4DB2-BD59-A6C34878D82A}">
                    <a16:rowId xmlns:a16="http://schemas.microsoft.com/office/drawing/2014/main" val="10010"/>
                  </a:ext>
                </a:extLst>
              </a:tr>
              <a:tr h="192321">
                <a:tc>
                  <a:txBody>
                    <a:bodyPr/>
                    <a:lstStyle/>
                    <a:p>
                      <a:pPr marL="0" marR="0" lvl="0" indent="0" algn="ctr" rtl="0">
                        <a:spcBef>
                          <a:spcPts val="0"/>
                        </a:spcBef>
                        <a:spcAft>
                          <a:spcPts val="0"/>
                        </a:spcAft>
                        <a:buNone/>
                      </a:pPr>
                      <a:r>
                        <a:rPr 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　</a:t>
                      </a:r>
                      <a:endParaRPr sz="900" dirty="0">
                        <a:latin typeface="Yu Gothic" panose="020B0400000000000000" pitchFamily="34" charset="-128"/>
                        <a:ea typeface="Yu Gothic" panose="020B0400000000000000" pitchFamily="34" charset="-128"/>
                      </a:endParaRPr>
                    </a:p>
                  </a:txBody>
                  <a:tcPr marL="5375" marR="5375" marT="5375" marB="0" anchor="ctr">
                    <a:lnL w="12700"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食品</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小型熱交換器　</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40</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基</a:t>
                      </a:r>
                      <a:endParaRPr sz="900" b="0" i="0" u="none" strike="noStrike" cap="none" dirty="0">
                        <a:solidFill>
                          <a:srgbClr val="000000"/>
                        </a:solidFill>
                        <a:latin typeface="Yu Gothic" panose="020B0400000000000000" pitchFamily="34" charset="-128"/>
                        <a:ea typeface="Yu Gothic" panose="020B0400000000000000" pitchFamily="34" charset="-128"/>
                        <a:cs typeface="Arial"/>
                        <a:sym typeface="Arial"/>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en-US" altLang="ja-JP" sz="900" dirty="0">
                          <a:latin typeface="Yu Gothic" panose="020B0400000000000000" pitchFamily="34" charset="-128"/>
                          <a:ea typeface="Yu Gothic" panose="020B0400000000000000" pitchFamily="34" charset="-128"/>
                          <a:cs typeface="Arial" panose="020B0604020202020204" pitchFamily="34" charset="0"/>
                        </a:rPr>
                        <a:t>SUS</a:t>
                      </a:r>
                      <a:r>
                        <a:rPr lang="ja-JP" altLang="en-US" sz="900" dirty="0">
                          <a:latin typeface="Yu Gothic" panose="020B0400000000000000" pitchFamily="34" charset="-128"/>
                          <a:ea typeface="Yu Gothic" panose="020B0400000000000000" pitchFamily="34" charset="-128"/>
                          <a:cs typeface="Arial" panose="020B0604020202020204" pitchFamily="34" charset="0"/>
                        </a:rPr>
                        <a:t>製   </a:t>
                      </a:r>
                      <a:r>
                        <a:rPr lang="en-US" altLang="ja-JP" sz="900" dirty="0">
                          <a:latin typeface="Yu Gothic" panose="020B0400000000000000" pitchFamily="34" charset="-128"/>
                          <a:ea typeface="Yu Gothic" panose="020B0400000000000000" pitchFamily="34" charset="-128"/>
                          <a:cs typeface="Arial" panose="020B0604020202020204" pitchFamily="34" charset="0"/>
                        </a:rPr>
                        <a:t>150 x 300 x 400H</a:t>
                      </a:r>
                      <a:endParaRPr sz="900" dirty="0">
                        <a:latin typeface="Yu Gothic" panose="020B0400000000000000" pitchFamily="34" charset="-128"/>
                        <a:ea typeface="Yu Gothic" panose="020B0400000000000000" pitchFamily="34" charset="-128"/>
                        <a:cs typeface="Arial" panose="020B0604020202020204" pitchFamily="34" charset="0"/>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日本</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extLst>
                  <a:ext uri="{0D108BD9-81ED-4DB2-BD59-A6C34878D82A}">
                    <a16:rowId xmlns:a16="http://schemas.microsoft.com/office/drawing/2014/main" val="10011"/>
                  </a:ext>
                </a:extLst>
              </a:tr>
              <a:tr h="240219">
                <a:tc>
                  <a:txBody>
                    <a:bodyPr/>
                    <a:lstStyle/>
                    <a:p>
                      <a:pPr marL="0" marR="0" lvl="0" indent="0" algn="ctr" rtl="0">
                        <a:spcBef>
                          <a:spcPts val="0"/>
                        </a:spcBef>
                        <a:spcAft>
                          <a:spcPts val="0"/>
                        </a:spcAft>
                        <a:buNone/>
                      </a:pPr>
                      <a:r>
                        <a:rPr 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　</a:t>
                      </a:r>
                      <a:endParaRPr sz="900" dirty="0">
                        <a:latin typeface="Yu Gothic" panose="020B0400000000000000" pitchFamily="34" charset="-128"/>
                        <a:ea typeface="Yu Gothic" panose="020B0400000000000000" pitchFamily="34" charset="-128"/>
                      </a:endParaRPr>
                    </a:p>
                  </a:txBody>
                  <a:tcPr marL="5375" marR="5375" marT="5375" marB="0" anchor="ctr">
                    <a:lnL w="12700"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医薬</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流動層乾燥機</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SUS</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製　</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Φ1200</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 </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x</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 </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3000H</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　内外面バフ＃</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400</a:t>
                      </a:r>
                      <a:endParaRPr sz="900" b="0" i="0" u="none" strike="noStrike" cap="none" dirty="0">
                        <a:solidFill>
                          <a:srgbClr val="000000"/>
                        </a:solidFill>
                        <a:latin typeface="Yu Gothic" panose="020B0400000000000000" pitchFamily="34" charset="-128"/>
                        <a:ea typeface="Yu Gothic" panose="020B0400000000000000" pitchFamily="34" charset="-128"/>
                        <a:cs typeface="Arial"/>
                        <a:sym typeface="Arial"/>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日本</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extLst>
                  <a:ext uri="{0D108BD9-81ED-4DB2-BD59-A6C34878D82A}">
                    <a16:rowId xmlns:a16="http://schemas.microsoft.com/office/drawing/2014/main" val="10012"/>
                  </a:ext>
                </a:extLst>
              </a:tr>
              <a:tr h="193178">
                <a:tc>
                  <a:txBody>
                    <a:bodyPr/>
                    <a:lstStyle/>
                    <a:p>
                      <a:pPr marL="0" marR="0" lvl="0" indent="0" algn="ctr" rtl="0">
                        <a:spcBef>
                          <a:spcPts val="0"/>
                        </a:spcBef>
                        <a:spcAft>
                          <a:spcPts val="0"/>
                        </a:spcAft>
                        <a:buNone/>
                      </a:pPr>
                      <a:r>
                        <a:rPr 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　</a:t>
                      </a:r>
                      <a:endParaRPr sz="900" dirty="0">
                        <a:latin typeface="Yu Gothic" panose="020B0400000000000000" pitchFamily="34" charset="-128"/>
                        <a:ea typeface="Yu Gothic" panose="020B0400000000000000" pitchFamily="34" charset="-128"/>
                      </a:endParaRPr>
                    </a:p>
                  </a:txBody>
                  <a:tcPr marL="5375" marR="5375" marT="5375" marB="0" anchor="ctr">
                    <a:lnL w="12700"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食品</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流動層乾燥機</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SUS</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製　</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Φ1400 x 4000H   </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内外面バフ＃</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400</a:t>
                      </a:r>
                      <a:endParaRPr sz="900" b="0" i="0" u="none" strike="noStrike" cap="none" dirty="0">
                        <a:solidFill>
                          <a:srgbClr val="000000"/>
                        </a:solidFill>
                        <a:latin typeface="Yu Gothic" panose="020B0400000000000000" pitchFamily="34" charset="-128"/>
                        <a:ea typeface="Yu Gothic" panose="020B0400000000000000" pitchFamily="34" charset="-128"/>
                        <a:cs typeface="Arial"/>
                        <a:sym typeface="Arial"/>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日本</a:t>
                      </a:r>
                      <a:endParaRPr lang="en-US" altLang="ja-JP"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extLst>
                  <a:ext uri="{0D108BD9-81ED-4DB2-BD59-A6C34878D82A}">
                    <a16:rowId xmlns:a16="http://schemas.microsoft.com/office/drawing/2014/main" val="10013"/>
                  </a:ext>
                </a:extLst>
              </a:tr>
              <a:tr h="192321">
                <a:tc rowSpan="2">
                  <a:txBody>
                    <a:bodyPr/>
                    <a:lstStyle/>
                    <a:p>
                      <a:pPr marL="0" marR="0" lvl="0" indent="0" algn="ctr" rtl="0">
                        <a:spcBef>
                          <a:spcPts val="0"/>
                        </a:spcBef>
                        <a:spcAft>
                          <a:spcPts val="0"/>
                        </a:spcAft>
                        <a:buNone/>
                      </a:pPr>
                      <a:endParaRPr sz="900" b="0" i="0" u="none" strike="noStrike" cap="none" dirty="0">
                        <a:solidFill>
                          <a:srgbClr val="000000"/>
                        </a:solidFill>
                        <a:latin typeface="Yu Gothic" panose="020B0400000000000000" pitchFamily="34" charset="-128"/>
                        <a:ea typeface="Yu Gothic" panose="020B0400000000000000" pitchFamily="34" charset="-128"/>
                        <a:cs typeface="Arial"/>
                        <a:sym typeface="Arial"/>
                      </a:endParaRPr>
                    </a:p>
                  </a:txBody>
                  <a:tcPr marL="5375" marR="5375" marT="5375" marB="0" anchor="ctr">
                    <a:lnL w="12700"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造船</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chemeClr val="dk1"/>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バラスト水管理機器　</a:t>
                      </a:r>
                      <a:r>
                        <a:rPr lang="en-US" altLang="ja-JP" sz="900" dirty="0">
                          <a:latin typeface="Yu Gothic" panose="020B0400000000000000" pitchFamily="34" charset="-128"/>
                          <a:ea typeface="Yu Gothic" panose="020B0400000000000000" pitchFamily="34" charset="-128"/>
                        </a:rPr>
                        <a:t>30</a:t>
                      </a:r>
                      <a:r>
                        <a:rPr lang="ja-JP" altLang="en-US" sz="900" dirty="0">
                          <a:latin typeface="Yu Gothic" panose="020B0400000000000000" pitchFamily="34" charset="-128"/>
                          <a:ea typeface="Yu Gothic" panose="020B0400000000000000" pitchFamily="34" charset="-128"/>
                        </a:rPr>
                        <a:t>基</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chemeClr val="dk1"/>
                      </a:solidFill>
                      <a:prstDash val="dot"/>
                      <a:round/>
                      <a:headEnd type="none" w="sm" len="sm"/>
                      <a:tailEnd type="none" w="sm" len="sm"/>
                    </a:lnB>
                  </a:tcPr>
                </a:tc>
                <a:tc>
                  <a:txBody>
                    <a:bodyPr/>
                    <a:lstStyle/>
                    <a:p>
                      <a:pPr marL="0" marR="0" lvl="0" indent="0" algn="l" rtl="0">
                        <a:spcBef>
                          <a:spcPts val="0"/>
                        </a:spcBef>
                        <a:spcAft>
                          <a:spcPts val="0"/>
                        </a:spcAft>
                        <a:buNone/>
                      </a:pP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SUS</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製、チタン製　</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Φ300</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Φ550</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他</a:t>
                      </a:r>
                      <a:endParaRPr sz="900" b="0" i="0" u="none" strike="noStrike" cap="none" dirty="0">
                        <a:solidFill>
                          <a:srgbClr val="000000"/>
                        </a:solidFill>
                        <a:latin typeface="Yu Gothic" panose="020B0400000000000000" pitchFamily="34" charset="-128"/>
                        <a:ea typeface="Yu Gothic" panose="020B0400000000000000" pitchFamily="34" charset="-128"/>
                        <a:cs typeface="Arial"/>
                        <a:sym typeface="Arial"/>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chemeClr val="dk1"/>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日本</a:t>
                      </a:r>
                      <a:endParaRPr lang="en-US" altLang="ja-JP"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chemeClr val="dk1"/>
                      </a:solidFill>
                      <a:prstDash val="dot"/>
                      <a:round/>
                      <a:headEnd type="none" w="sm" len="sm"/>
                      <a:tailEnd type="none" w="sm" len="sm"/>
                    </a:lnB>
                  </a:tcPr>
                </a:tc>
                <a:extLst>
                  <a:ext uri="{0D108BD9-81ED-4DB2-BD59-A6C34878D82A}">
                    <a16:rowId xmlns:a16="http://schemas.microsoft.com/office/drawing/2014/main" val="10014"/>
                  </a:ext>
                </a:extLst>
              </a:tr>
              <a:tr h="192321">
                <a:tc vMerge="1">
                  <a:txBody>
                    <a:bodyPr/>
                    <a:lstStyle/>
                    <a:p>
                      <a:endParaRPr lang="ja-JP"/>
                    </a:p>
                  </a:txBody>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食品</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chemeClr val="dk1"/>
                      </a:solidFill>
                      <a:prstDash val="dot"/>
                      <a:round/>
                      <a:headEnd type="none" w="sm" len="sm"/>
                      <a:tailEnd type="none" w="sm" len="sm"/>
                    </a:lnT>
                    <a:lnB w="9525" cap="flat" cmpd="sng">
                      <a:solidFill>
                        <a:schemeClr val="dk1"/>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加圧ローラー　</a:t>
                      </a:r>
                      <a:r>
                        <a:rPr lang="en-US" altLang="ja-JP" sz="900" dirty="0">
                          <a:latin typeface="Yu Gothic" panose="020B0400000000000000" pitchFamily="34" charset="-128"/>
                          <a:ea typeface="Yu Gothic" panose="020B0400000000000000" pitchFamily="34" charset="-128"/>
                        </a:rPr>
                        <a:t>60</a:t>
                      </a:r>
                      <a:r>
                        <a:rPr lang="ja-JP" altLang="en-US" sz="900" dirty="0">
                          <a:latin typeface="Yu Gothic" panose="020B0400000000000000" pitchFamily="34" charset="-128"/>
                          <a:ea typeface="Yu Gothic" panose="020B0400000000000000" pitchFamily="34" charset="-128"/>
                        </a:rPr>
                        <a:t>本</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chemeClr val="dk1"/>
                      </a:solidFill>
                      <a:prstDash val="dot"/>
                      <a:round/>
                      <a:headEnd type="none" w="sm" len="sm"/>
                      <a:tailEnd type="none" w="sm" len="sm"/>
                    </a:lnT>
                    <a:lnB w="9525" cap="flat" cmpd="sng">
                      <a:solidFill>
                        <a:schemeClr val="dk1"/>
                      </a:solidFill>
                      <a:prstDash val="dot"/>
                      <a:round/>
                      <a:headEnd type="none" w="sm" len="sm"/>
                      <a:tailEnd type="none" w="sm" len="sm"/>
                    </a:lnB>
                  </a:tcPr>
                </a:tc>
                <a:tc>
                  <a:txBody>
                    <a:bodyPr/>
                    <a:lstStyle/>
                    <a:p>
                      <a:pPr marL="0" marR="0" lvl="0" indent="0" algn="l" rtl="0">
                        <a:spcBef>
                          <a:spcPts val="0"/>
                        </a:spcBef>
                        <a:spcAft>
                          <a:spcPts val="0"/>
                        </a:spcAft>
                        <a:buNone/>
                      </a:pP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SUS</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製　</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Φ130</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Φ60</a:t>
                      </a:r>
                      <a:endParaRPr sz="900" b="0" i="0" u="none" strike="noStrike" cap="none" dirty="0">
                        <a:solidFill>
                          <a:srgbClr val="000000"/>
                        </a:solidFill>
                        <a:latin typeface="Yu Gothic" panose="020B0400000000000000" pitchFamily="34" charset="-128"/>
                        <a:ea typeface="Yu Gothic" panose="020B0400000000000000" pitchFamily="34" charset="-128"/>
                        <a:cs typeface="Arial"/>
                        <a:sym typeface="Arial"/>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chemeClr val="dk1"/>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日本</a:t>
                      </a:r>
                      <a:endParaRPr lang="en-US" altLang="ja-JP"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lgn="ctr">
                      <a:solidFill>
                        <a:schemeClr val="dk1"/>
                      </a:solidFill>
                      <a:prstDash val="dot"/>
                      <a:round/>
                      <a:headEnd type="none" w="sm" len="sm"/>
                      <a:tailEnd type="none" w="sm" len="sm"/>
                    </a:lnT>
                    <a:lnB w="9525" cap="flat" cmpd="sng">
                      <a:solidFill>
                        <a:srgbClr val="000000"/>
                      </a:solidFill>
                      <a:prstDash val="dot"/>
                      <a:round/>
                      <a:headEnd type="none" w="sm" len="sm"/>
                      <a:tailEnd type="none" w="sm" len="sm"/>
                    </a:lnB>
                  </a:tcPr>
                </a:tc>
                <a:extLst>
                  <a:ext uri="{0D108BD9-81ED-4DB2-BD59-A6C34878D82A}">
                    <a16:rowId xmlns:a16="http://schemas.microsoft.com/office/drawing/2014/main" val="10015"/>
                  </a:ext>
                </a:extLst>
              </a:tr>
              <a:tr h="192321">
                <a:tc>
                  <a:txBody>
                    <a:bodyPr/>
                    <a:lstStyle/>
                    <a:p>
                      <a:pPr marL="0" marR="0" lvl="0" indent="0" algn="ctr" rtl="0">
                        <a:spcBef>
                          <a:spcPts val="0"/>
                        </a:spcBef>
                        <a:spcAft>
                          <a:spcPts val="0"/>
                        </a:spcAft>
                        <a:buNone/>
                      </a:pPr>
                      <a:r>
                        <a:rPr 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　</a:t>
                      </a:r>
                      <a:endParaRPr sz="900" dirty="0">
                        <a:latin typeface="Yu Gothic" panose="020B0400000000000000" pitchFamily="34" charset="-128"/>
                        <a:ea typeface="Yu Gothic" panose="020B0400000000000000" pitchFamily="34" charset="-128"/>
                      </a:endParaRPr>
                    </a:p>
                  </a:txBody>
                  <a:tcPr marL="5375" marR="5375" marT="5375" marB="0" anchor="ctr">
                    <a:lnL w="12700"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電気</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chemeClr val="dk1"/>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発電所　排ガス処理装置</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chemeClr val="dk1"/>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SUS</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製　</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Φ900 x 5000H  </a:t>
                      </a:r>
                      <a:endParaRPr sz="900" b="0" i="0" u="none" strike="noStrike" cap="none" dirty="0">
                        <a:solidFill>
                          <a:srgbClr val="000000"/>
                        </a:solidFill>
                        <a:latin typeface="Yu Gothic" panose="020B0400000000000000" pitchFamily="34" charset="-128"/>
                        <a:ea typeface="Yu Gothic" panose="020B0400000000000000" pitchFamily="34" charset="-128"/>
                        <a:cs typeface="Arial"/>
                        <a:sym typeface="Arial"/>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日本</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extLst>
                  <a:ext uri="{0D108BD9-81ED-4DB2-BD59-A6C34878D82A}">
                    <a16:rowId xmlns:a16="http://schemas.microsoft.com/office/drawing/2014/main" val="10016"/>
                  </a:ext>
                </a:extLst>
              </a:tr>
              <a:tr h="192321">
                <a:tc>
                  <a:txBody>
                    <a:bodyPr/>
                    <a:lstStyle/>
                    <a:p>
                      <a:pPr marL="0" marR="0" lvl="0" indent="0" algn="ctr" rtl="0">
                        <a:spcBef>
                          <a:spcPts val="0"/>
                        </a:spcBef>
                        <a:spcAft>
                          <a:spcPts val="0"/>
                        </a:spcAft>
                        <a:buNone/>
                      </a:pPr>
                      <a:r>
                        <a:rPr 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　</a:t>
                      </a:r>
                      <a:endParaRPr sz="900" dirty="0">
                        <a:latin typeface="Yu Gothic" panose="020B0400000000000000" pitchFamily="34" charset="-128"/>
                        <a:ea typeface="Yu Gothic" panose="020B0400000000000000" pitchFamily="34" charset="-128"/>
                      </a:endParaRPr>
                    </a:p>
                  </a:txBody>
                  <a:tcPr marL="5375" marR="5375" marT="5375" marB="0" anchor="ctr">
                    <a:lnL w="12700"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水処理</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プレファブ配管</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en-US" altLang="ja-JP" sz="900" dirty="0">
                          <a:latin typeface="Yu Gothic" panose="020B0400000000000000" pitchFamily="34" charset="-128"/>
                          <a:ea typeface="Yu Gothic" panose="020B0400000000000000" pitchFamily="34" charset="-128"/>
                          <a:cs typeface="Arial" panose="020B0604020202020204" pitchFamily="34" charset="0"/>
                        </a:rPr>
                        <a:t>SUS</a:t>
                      </a:r>
                      <a:r>
                        <a:rPr lang="ja-JP" altLang="en-US" sz="900" dirty="0">
                          <a:latin typeface="Yu Gothic" panose="020B0400000000000000" pitchFamily="34" charset="-128"/>
                          <a:ea typeface="Yu Gothic" panose="020B0400000000000000" pitchFamily="34" charset="-128"/>
                          <a:cs typeface="Arial" panose="020B0604020202020204" pitchFamily="34" charset="0"/>
                        </a:rPr>
                        <a:t>製　約</a:t>
                      </a:r>
                      <a:r>
                        <a:rPr lang="en-US" altLang="ja-JP" sz="900" dirty="0">
                          <a:latin typeface="Yu Gothic" panose="020B0400000000000000" pitchFamily="34" charset="-128"/>
                          <a:ea typeface="Yu Gothic" panose="020B0400000000000000" pitchFamily="34" charset="-128"/>
                          <a:cs typeface="Arial" panose="020B0604020202020204" pitchFamily="34" charset="0"/>
                        </a:rPr>
                        <a:t>10</a:t>
                      </a:r>
                      <a:r>
                        <a:rPr lang="ja-JP" altLang="en-US" sz="900" dirty="0">
                          <a:latin typeface="Yu Gothic" panose="020B0400000000000000" pitchFamily="34" charset="-128"/>
                          <a:ea typeface="Yu Gothic" panose="020B0400000000000000" pitchFamily="34" charset="-128"/>
                          <a:cs typeface="Arial" panose="020B0604020202020204" pitchFamily="34" charset="0"/>
                        </a:rPr>
                        <a:t>トン   </a:t>
                      </a:r>
                      <a:r>
                        <a:rPr lang="en-US" altLang="ja-JP" sz="900" dirty="0">
                          <a:latin typeface="Yu Gothic" panose="020B0400000000000000" pitchFamily="34" charset="-128"/>
                          <a:ea typeface="Yu Gothic" panose="020B0400000000000000" pitchFamily="34" charset="-128"/>
                          <a:cs typeface="Arial" panose="020B0604020202020204" pitchFamily="34" charset="0"/>
                        </a:rPr>
                        <a:t>40A</a:t>
                      </a:r>
                      <a:r>
                        <a:rPr lang="ja-JP" altLang="en-US" sz="900" dirty="0">
                          <a:latin typeface="Yu Gothic" panose="020B0400000000000000" pitchFamily="34" charset="-128"/>
                          <a:ea typeface="Yu Gothic" panose="020B0400000000000000" pitchFamily="34" charset="-128"/>
                          <a:cs typeface="Arial" panose="020B0604020202020204" pitchFamily="34" charset="0"/>
                        </a:rPr>
                        <a:t>～</a:t>
                      </a:r>
                      <a:r>
                        <a:rPr lang="en-US" altLang="ja-JP" sz="900" dirty="0">
                          <a:latin typeface="Yu Gothic" panose="020B0400000000000000" pitchFamily="34" charset="-128"/>
                          <a:ea typeface="Yu Gothic" panose="020B0400000000000000" pitchFamily="34" charset="-128"/>
                          <a:cs typeface="Arial" panose="020B0604020202020204" pitchFamily="34" charset="0"/>
                        </a:rPr>
                        <a:t>100A</a:t>
                      </a:r>
                      <a:endParaRPr sz="900" dirty="0">
                        <a:latin typeface="Yu Gothic" panose="020B0400000000000000" pitchFamily="34" charset="-128"/>
                        <a:ea typeface="Yu Gothic" panose="020B0400000000000000" pitchFamily="34" charset="-128"/>
                        <a:cs typeface="Arial" panose="020B0604020202020204" pitchFamily="34" charset="0"/>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日本</a:t>
                      </a:r>
                      <a:endParaRPr lang="en-US" altLang="ja-JP"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extLst>
                  <a:ext uri="{0D108BD9-81ED-4DB2-BD59-A6C34878D82A}">
                    <a16:rowId xmlns:a16="http://schemas.microsoft.com/office/drawing/2014/main" val="10017"/>
                  </a:ext>
                </a:extLst>
              </a:tr>
              <a:tr h="170467">
                <a:tc>
                  <a:txBody>
                    <a:bodyPr/>
                    <a:lstStyle/>
                    <a:p>
                      <a:pPr marL="0" marR="0" lvl="0" indent="0" algn="ctr" rtl="0">
                        <a:spcBef>
                          <a:spcPts val="0"/>
                        </a:spcBef>
                        <a:spcAft>
                          <a:spcPts val="0"/>
                        </a:spcAft>
                        <a:buNone/>
                      </a:pPr>
                      <a:r>
                        <a:rPr 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　</a:t>
                      </a:r>
                      <a:endParaRPr sz="900" dirty="0">
                        <a:latin typeface="Yu Gothic" panose="020B0400000000000000" pitchFamily="34" charset="-128"/>
                        <a:ea typeface="Yu Gothic" panose="020B0400000000000000" pitchFamily="34" charset="-128"/>
                      </a:endParaRPr>
                    </a:p>
                  </a:txBody>
                  <a:tcPr marL="5375" marR="5375" marT="5375" marB="0" anchor="ctr">
                    <a:lnL w="12700"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水処理</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プレファブ配管</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en-US" altLang="ja-JP" sz="900" dirty="0">
                          <a:latin typeface="Yu Gothic" panose="020B0400000000000000" pitchFamily="34" charset="-128"/>
                          <a:ea typeface="Yu Gothic" panose="020B0400000000000000" pitchFamily="34" charset="-128"/>
                          <a:cs typeface="Arial" panose="020B0604020202020204" pitchFamily="34" charset="0"/>
                        </a:rPr>
                        <a:t>SUS</a:t>
                      </a:r>
                      <a:r>
                        <a:rPr lang="ja-JP" altLang="en-US" sz="900" dirty="0">
                          <a:latin typeface="Yu Gothic" panose="020B0400000000000000" pitchFamily="34" charset="-128"/>
                          <a:ea typeface="Yu Gothic" panose="020B0400000000000000" pitchFamily="34" charset="-128"/>
                          <a:cs typeface="Arial" panose="020B0604020202020204" pitchFamily="34" charset="0"/>
                        </a:rPr>
                        <a:t>製　約</a:t>
                      </a:r>
                      <a:r>
                        <a:rPr lang="en-US" altLang="ja-JP" sz="900" dirty="0">
                          <a:latin typeface="Yu Gothic" panose="020B0400000000000000" pitchFamily="34" charset="-128"/>
                          <a:ea typeface="Yu Gothic" panose="020B0400000000000000" pitchFamily="34" charset="-128"/>
                          <a:cs typeface="Arial" panose="020B0604020202020204" pitchFamily="34" charset="0"/>
                        </a:rPr>
                        <a:t>15</a:t>
                      </a:r>
                      <a:r>
                        <a:rPr lang="ja-JP" altLang="en-US" sz="900" dirty="0">
                          <a:latin typeface="Yu Gothic" panose="020B0400000000000000" pitchFamily="34" charset="-128"/>
                          <a:ea typeface="Yu Gothic" panose="020B0400000000000000" pitchFamily="34" charset="-128"/>
                          <a:cs typeface="Arial" panose="020B0604020202020204" pitchFamily="34" charset="0"/>
                        </a:rPr>
                        <a:t>トン　</a:t>
                      </a:r>
                      <a:r>
                        <a:rPr lang="en-US" altLang="ja-JP" sz="900" dirty="0">
                          <a:latin typeface="Yu Gothic" panose="020B0400000000000000" pitchFamily="34" charset="-128"/>
                          <a:ea typeface="Yu Gothic" panose="020B0400000000000000" pitchFamily="34" charset="-128"/>
                          <a:cs typeface="Arial" panose="020B0604020202020204" pitchFamily="34" charset="0"/>
                        </a:rPr>
                        <a:t>40A</a:t>
                      </a:r>
                      <a:r>
                        <a:rPr lang="ja-JP" altLang="en-US" sz="900" dirty="0">
                          <a:latin typeface="Yu Gothic" panose="020B0400000000000000" pitchFamily="34" charset="-128"/>
                          <a:ea typeface="Yu Gothic" panose="020B0400000000000000" pitchFamily="34" charset="-128"/>
                          <a:cs typeface="Arial" panose="020B0604020202020204" pitchFamily="34" charset="0"/>
                        </a:rPr>
                        <a:t>～</a:t>
                      </a:r>
                      <a:r>
                        <a:rPr lang="en-US" altLang="ja-JP" sz="900" dirty="0">
                          <a:latin typeface="Yu Gothic" panose="020B0400000000000000" pitchFamily="34" charset="-128"/>
                          <a:ea typeface="Yu Gothic" panose="020B0400000000000000" pitchFamily="34" charset="-128"/>
                          <a:cs typeface="Arial" panose="020B0604020202020204" pitchFamily="34" charset="0"/>
                        </a:rPr>
                        <a:t>100A</a:t>
                      </a:r>
                      <a:endParaRPr sz="900" dirty="0">
                        <a:latin typeface="Yu Gothic" panose="020B0400000000000000" pitchFamily="34" charset="-128"/>
                        <a:ea typeface="Yu Gothic" panose="020B0400000000000000" pitchFamily="34" charset="-128"/>
                        <a:cs typeface="Arial" panose="020B0604020202020204" pitchFamily="34" charset="0"/>
                      </a:endParaRPr>
                    </a:p>
                  </a:txBody>
                  <a:tcPr marL="5375" marR="5375" marT="537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日本</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extLst>
                  <a:ext uri="{0D108BD9-81ED-4DB2-BD59-A6C34878D82A}">
                    <a16:rowId xmlns:a16="http://schemas.microsoft.com/office/drawing/2014/main" val="10020"/>
                  </a:ext>
                </a:extLst>
              </a:tr>
              <a:tr h="170404">
                <a:tc>
                  <a:txBody>
                    <a:bodyPr/>
                    <a:lstStyle/>
                    <a:p>
                      <a:pPr marL="0" marR="0" lvl="0" indent="0" algn="ctr" rtl="0">
                        <a:spcBef>
                          <a:spcPts val="0"/>
                        </a:spcBef>
                        <a:spcAft>
                          <a:spcPts val="0"/>
                        </a:spcAft>
                        <a:buNone/>
                      </a:pPr>
                      <a:r>
                        <a:rPr 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　</a:t>
                      </a:r>
                      <a:endParaRPr sz="900" dirty="0">
                        <a:latin typeface="Yu Gothic" panose="020B0400000000000000" pitchFamily="34" charset="-128"/>
                        <a:ea typeface="Yu Gothic" panose="020B0400000000000000" pitchFamily="34" charset="-128"/>
                      </a:endParaRPr>
                    </a:p>
                  </a:txBody>
                  <a:tcPr marL="5375" marR="5375" marT="5375" marB="0" anchor="ctr">
                    <a:lnL w="12700"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水処理</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プレファブ配管</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SUS</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製　約</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20</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トン　</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40A</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100A</a:t>
                      </a:r>
                      <a:endParaRPr sz="900" b="0" i="0" u="none" strike="noStrike" cap="none" dirty="0">
                        <a:solidFill>
                          <a:srgbClr val="000000"/>
                        </a:solidFill>
                        <a:latin typeface="Yu Gothic" panose="020B0400000000000000" pitchFamily="34" charset="-128"/>
                        <a:ea typeface="Yu Gothic" panose="020B0400000000000000" pitchFamily="34" charset="-128"/>
                        <a:cs typeface="Arial"/>
                        <a:sym typeface="Arial"/>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日本</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extLst>
                  <a:ext uri="{0D108BD9-81ED-4DB2-BD59-A6C34878D82A}">
                    <a16:rowId xmlns:a16="http://schemas.microsoft.com/office/drawing/2014/main" val="10021"/>
                  </a:ext>
                </a:extLst>
              </a:tr>
              <a:tr h="192321">
                <a:tc>
                  <a:txBody>
                    <a:bodyPr/>
                    <a:lstStyle/>
                    <a:p>
                      <a:pPr marL="0" marR="0" lvl="0" indent="0" algn="ctr" rtl="0">
                        <a:spcBef>
                          <a:spcPts val="0"/>
                        </a:spcBef>
                        <a:spcAft>
                          <a:spcPts val="0"/>
                        </a:spcAft>
                        <a:buNone/>
                      </a:pPr>
                      <a:r>
                        <a:rPr 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　</a:t>
                      </a:r>
                      <a:endParaRPr sz="900" dirty="0">
                        <a:latin typeface="Yu Gothic" panose="020B0400000000000000" pitchFamily="34" charset="-128"/>
                        <a:ea typeface="Yu Gothic" panose="020B0400000000000000" pitchFamily="34" charset="-128"/>
                      </a:endParaRPr>
                    </a:p>
                  </a:txBody>
                  <a:tcPr marL="5375" marR="5375" marT="537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医薬</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給液タンク</a:t>
                      </a:r>
                      <a:endParaRPr sz="900" b="0" i="0" u="none" strike="noStrike" cap="none" dirty="0">
                        <a:solidFill>
                          <a:srgbClr val="000000"/>
                        </a:solidFill>
                        <a:latin typeface="Yu Gothic" panose="020B0400000000000000" pitchFamily="34" charset="-128"/>
                        <a:ea typeface="Yu Gothic" panose="020B0400000000000000" pitchFamily="34" charset="-128"/>
                        <a:cs typeface="Arial"/>
                        <a:sym typeface="Arial"/>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en-US" altLang="ja-JP" sz="900" dirty="0">
                          <a:latin typeface="Yu Gothic" panose="020B0400000000000000" pitchFamily="34" charset="-128"/>
                          <a:ea typeface="Yu Gothic" panose="020B0400000000000000" pitchFamily="34" charset="-128"/>
                          <a:cs typeface="Arial" panose="020B0604020202020204" pitchFamily="34" charset="0"/>
                        </a:rPr>
                        <a:t>SUS</a:t>
                      </a:r>
                      <a:r>
                        <a:rPr lang="ja-JP" altLang="en-US" sz="900" dirty="0">
                          <a:latin typeface="Yu Gothic" panose="020B0400000000000000" pitchFamily="34" charset="-128"/>
                          <a:ea typeface="Yu Gothic" panose="020B0400000000000000" pitchFamily="34" charset="-128"/>
                          <a:cs typeface="Arial" panose="020B0604020202020204" pitchFamily="34" charset="0"/>
                        </a:rPr>
                        <a:t>製　</a:t>
                      </a:r>
                      <a:r>
                        <a:rPr lang="en-US" altLang="ja-JP" sz="900" dirty="0">
                          <a:latin typeface="Yu Gothic" panose="020B0400000000000000" pitchFamily="34" charset="-128"/>
                          <a:ea typeface="Yu Gothic" panose="020B0400000000000000" pitchFamily="34" charset="-128"/>
                          <a:cs typeface="Arial" panose="020B0604020202020204" pitchFamily="34" charset="0"/>
                        </a:rPr>
                        <a:t>350L</a:t>
                      </a:r>
                      <a:r>
                        <a:rPr lang="ja-JP" altLang="en-US" sz="900" dirty="0">
                          <a:latin typeface="Yu Gothic" panose="020B0400000000000000" pitchFamily="34" charset="-128"/>
                          <a:ea typeface="Yu Gothic" panose="020B0400000000000000" pitchFamily="34" charset="-128"/>
                          <a:cs typeface="Arial" panose="020B0604020202020204" pitchFamily="34" charset="0"/>
                        </a:rPr>
                        <a:t>　</a:t>
                      </a:r>
                      <a:r>
                        <a:rPr lang="en-US" altLang="ja-JP" sz="900" dirty="0">
                          <a:latin typeface="Yu Gothic" panose="020B0400000000000000" pitchFamily="34" charset="-128"/>
                          <a:ea typeface="Yu Gothic" panose="020B0400000000000000" pitchFamily="34" charset="-128"/>
                          <a:cs typeface="Arial" panose="020B0604020202020204" pitchFamily="34" charset="0"/>
                        </a:rPr>
                        <a:t>Φ850 x 1300H  </a:t>
                      </a:r>
                      <a:r>
                        <a:rPr lang="ja-JP" altLang="en-US" sz="900" dirty="0">
                          <a:latin typeface="Yu Gothic" panose="020B0400000000000000" pitchFamily="34" charset="-128"/>
                          <a:ea typeface="Yu Gothic" panose="020B0400000000000000" pitchFamily="34" charset="-128"/>
                          <a:cs typeface="Arial" panose="020B0604020202020204" pitchFamily="34" charset="0"/>
                        </a:rPr>
                        <a:t>内外面バフ＃</a:t>
                      </a:r>
                      <a:r>
                        <a:rPr lang="en-US" altLang="ja-JP" sz="900" dirty="0">
                          <a:latin typeface="Yu Gothic" panose="020B0400000000000000" pitchFamily="34" charset="-128"/>
                          <a:ea typeface="Yu Gothic" panose="020B0400000000000000" pitchFamily="34" charset="-128"/>
                          <a:cs typeface="Arial" panose="020B0604020202020204" pitchFamily="34" charset="0"/>
                        </a:rPr>
                        <a:t>400</a:t>
                      </a:r>
                      <a:r>
                        <a:rPr lang="ja-JP" altLang="en-US" sz="900" dirty="0">
                          <a:latin typeface="Yu Gothic" panose="020B0400000000000000" pitchFamily="34" charset="-128"/>
                          <a:ea typeface="Yu Gothic" panose="020B0400000000000000" pitchFamily="34" charset="-128"/>
                          <a:cs typeface="Arial" panose="020B0604020202020204" pitchFamily="34" charset="0"/>
                        </a:rPr>
                        <a:t>　</a:t>
                      </a:r>
                      <a:endParaRPr sz="900" dirty="0">
                        <a:latin typeface="Yu Gothic" panose="020B0400000000000000" pitchFamily="34" charset="-128"/>
                        <a:ea typeface="Yu Gothic" panose="020B0400000000000000" pitchFamily="34" charset="-128"/>
                        <a:cs typeface="Arial" panose="020B0604020202020204" pitchFamily="34" charset="0"/>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日本</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extLst>
                  <a:ext uri="{0D108BD9-81ED-4DB2-BD59-A6C34878D82A}">
                    <a16:rowId xmlns:a16="http://schemas.microsoft.com/office/drawing/2014/main" val="10022"/>
                  </a:ext>
                </a:extLst>
              </a:tr>
              <a:tr h="192321">
                <a:tc>
                  <a:txBody>
                    <a:bodyPr/>
                    <a:lstStyle/>
                    <a:p>
                      <a:pPr marL="0" marR="0" lvl="0" indent="0" algn="ctr" rtl="0">
                        <a:spcBef>
                          <a:spcPts val="0"/>
                        </a:spcBef>
                        <a:spcAft>
                          <a:spcPts val="0"/>
                        </a:spcAft>
                        <a:buNone/>
                      </a:pPr>
                      <a:r>
                        <a:rPr 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　</a:t>
                      </a:r>
                      <a:endParaRPr sz="900" dirty="0">
                        <a:latin typeface="Yu Gothic" panose="020B0400000000000000" pitchFamily="34" charset="-128"/>
                        <a:ea typeface="Yu Gothic" panose="020B0400000000000000" pitchFamily="34" charset="-128"/>
                      </a:endParaRPr>
                    </a:p>
                  </a:txBody>
                  <a:tcPr marL="5375" marR="5375" marT="5375" marB="0" anchor="ctr">
                    <a:lnL w="12700"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食品</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混合機</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en-US" altLang="ja-JP" sz="900" dirty="0">
                          <a:latin typeface="Yu Gothic" panose="020B0400000000000000" pitchFamily="34" charset="-128"/>
                          <a:ea typeface="Yu Gothic" panose="020B0400000000000000" pitchFamily="34" charset="-128"/>
                          <a:cs typeface="Arial" panose="020B0604020202020204" pitchFamily="34" charset="0"/>
                        </a:rPr>
                        <a:t>SUS</a:t>
                      </a:r>
                      <a:r>
                        <a:rPr lang="ja-JP" altLang="en-US" sz="900" dirty="0">
                          <a:latin typeface="Yu Gothic" panose="020B0400000000000000" pitchFamily="34" charset="-128"/>
                          <a:ea typeface="Yu Gothic" panose="020B0400000000000000" pitchFamily="34" charset="-128"/>
                          <a:cs typeface="Arial" panose="020B0604020202020204" pitchFamily="34" charset="0"/>
                        </a:rPr>
                        <a:t>製　</a:t>
                      </a:r>
                      <a:r>
                        <a:rPr lang="en-US" altLang="ja-JP" sz="900" dirty="0">
                          <a:latin typeface="Yu Gothic" panose="020B0400000000000000" pitchFamily="34" charset="-128"/>
                          <a:ea typeface="Yu Gothic" panose="020B0400000000000000" pitchFamily="34" charset="-128"/>
                          <a:cs typeface="Arial" panose="020B0604020202020204" pitchFamily="34" charset="0"/>
                        </a:rPr>
                        <a:t>Φ750</a:t>
                      </a:r>
                      <a:r>
                        <a:rPr lang="ja-JP" altLang="en-US" sz="900" dirty="0">
                          <a:latin typeface="Yu Gothic" panose="020B0400000000000000" pitchFamily="34" charset="-128"/>
                          <a:ea typeface="Yu Gothic" panose="020B0400000000000000" pitchFamily="34" charset="-128"/>
                          <a:cs typeface="Arial" panose="020B0604020202020204" pitchFamily="34" charset="0"/>
                        </a:rPr>
                        <a:t>、</a:t>
                      </a:r>
                      <a:r>
                        <a:rPr lang="en-US" altLang="ja-JP" sz="900" dirty="0">
                          <a:latin typeface="Yu Gothic" panose="020B0400000000000000" pitchFamily="34" charset="-128"/>
                          <a:ea typeface="Yu Gothic" panose="020B0400000000000000" pitchFamily="34" charset="-128"/>
                          <a:cs typeface="Arial" panose="020B0604020202020204" pitchFamily="34" charset="0"/>
                        </a:rPr>
                        <a:t>Φ1000</a:t>
                      </a:r>
                      <a:r>
                        <a:rPr lang="ja-JP" altLang="en-US" sz="900" dirty="0">
                          <a:latin typeface="Yu Gothic" panose="020B0400000000000000" pitchFamily="34" charset="-128"/>
                          <a:ea typeface="Yu Gothic" panose="020B0400000000000000" pitchFamily="34" charset="-128"/>
                          <a:cs typeface="Arial" panose="020B0604020202020204" pitchFamily="34" charset="0"/>
                        </a:rPr>
                        <a:t>　内面バフ＃</a:t>
                      </a:r>
                      <a:r>
                        <a:rPr lang="en-US" altLang="ja-JP" sz="900" dirty="0">
                          <a:latin typeface="Yu Gothic" panose="020B0400000000000000" pitchFamily="34" charset="-128"/>
                          <a:ea typeface="Yu Gothic" panose="020B0400000000000000" pitchFamily="34" charset="-128"/>
                          <a:cs typeface="Arial" panose="020B0604020202020204" pitchFamily="34" charset="0"/>
                        </a:rPr>
                        <a:t>400</a:t>
                      </a:r>
                      <a:endParaRPr sz="900" dirty="0">
                        <a:latin typeface="Yu Gothic" panose="020B0400000000000000" pitchFamily="34" charset="-128"/>
                        <a:ea typeface="Yu Gothic" panose="020B0400000000000000" pitchFamily="34" charset="-128"/>
                        <a:cs typeface="Arial" panose="020B0604020202020204" pitchFamily="34" charset="0"/>
                      </a:endParaRPr>
                    </a:p>
                  </a:txBody>
                  <a:tcPr marL="5375" marR="5375" marT="537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日本</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extLst>
                  <a:ext uri="{0D108BD9-81ED-4DB2-BD59-A6C34878D82A}">
                    <a16:rowId xmlns:a16="http://schemas.microsoft.com/office/drawing/2014/main" val="10031"/>
                  </a:ext>
                </a:extLst>
              </a:tr>
              <a:tr h="192321">
                <a:tc>
                  <a:txBody>
                    <a:bodyPr/>
                    <a:lstStyle/>
                    <a:p>
                      <a:pPr marL="0" marR="0" lvl="0" indent="0" algn="ctr" rtl="0">
                        <a:spcBef>
                          <a:spcPts val="0"/>
                        </a:spcBef>
                        <a:spcAft>
                          <a:spcPts val="0"/>
                        </a:spcAft>
                        <a:buNone/>
                      </a:pPr>
                      <a:r>
                        <a:rPr 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　</a:t>
                      </a:r>
                      <a:endParaRPr sz="900" dirty="0">
                        <a:latin typeface="Yu Gothic" panose="020B0400000000000000" pitchFamily="34" charset="-128"/>
                        <a:ea typeface="Yu Gothic" panose="020B0400000000000000" pitchFamily="34" charset="-128"/>
                      </a:endParaRPr>
                    </a:p>
                  </a:txBody>
                  <a:tcPr marL="5375" marR="5375" marT="537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医薬</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貯槽</a:t>
                      </a:r>
                      <a:endParaRPr sz="900" b="0" i="0" u="none" strike="noStrike" cap="none" dirty="0">
                        <a:solidFill>
                          <a:srgbClr val="000000"/>
                        </a:solidFill>
                        <a:latin typeface="Yu Gothic" panose="020B0400000000000000" pitchFamily="34" charset="-128"/>
                        <a:ea typeface="Yu Gothic" panose="020B0400000000000000" pitchFamily="34" charset="-128"/>
                        <a:cs typeface="Arial"/>
                        <a:sym typeface="Arial"/>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SUS</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製　</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3200 x 3700 x 8000</a:t>
                      </a:r>
                      <a:endParaRPr sz="900" b="0" i="0" u="none" strike="noStrike" cap="none" dirty="0">
                        <a:solidFill>
                          <a:srgbClr val="000000"/>
                        </a:solidFill>
                        <a:latin typeface="Yu Gothic" panose="020B0400000000000000" pitchFamily="34" charset="-128"/>
                        <a:ea typeface="Yu Gothic" panose="020B0400000000000000" pitchFamily="34" charset="-128"/>
                        <a:cs typeface="Arial"/>
                        <a:sym typeface="Arial"/>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ベトナム</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extLst>
                  <a:ext uri="{0D108BD9-81ED-4DB2-BD59-A6C34878D82A}">
                    <a16:rowId xmlns:a16="http://schemas.microsoft.com/office/drawing/2014/main" val="10032"/>
                  </a:ext>
                </a:extLst>
              </a:tr>
              <a:tr h="198078">
                <a:tc>
                  <a:txBody>
                    <a:bodyPr/>
                    <a:lstStyle/>
                    <a:p>
                      <a:pPr marL="0" marR="0" lvl="0" indent="0" algn="ctr" rtl="0">
                        <a:spcBef>
                          <a:spcPts val="0"/>
                        </a:spcBef>
                        <a:spcAft>
                          <a:spcPts val="0"/>
                        </a:spcAft>
                        <a:buNone/>
                      </a:pPr>
                      <a:r>
                        <a:rPr 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　</a:t>
                      </a:r>
                      <a:endParaRPr sz="900" dirty="0">
                        <a:latin typeface="Yu Gothic" panose="020B0400000000000000" pitchFamily="34" charset="-128"/>
                        <a:ea typeface="Yu Gothic" panose="020B0400000000000000" pitchFamily="34" charset="-128"/>
                      </a:endParaRPr>
                    </a:p>
                  </a:txBody>
                  <a:tcPr marL="5375" marR="5375" marT="5375" marB="0" anchor="ctr">
                    <a:lnL w="1270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窯業</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タイル製造設備</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SUS</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製、</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SS</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製　サイロ</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Φ2500x</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 </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8000H</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、コンベア　他一式</a:t>
                      </a:r>
                      <a:endParaRPr sz="900" b="0" i="0" u="none" strike="noStrike" cap="none" dirty="0">
                        <a:solidFill>
                          <a:srgbClr val="000000"/>
                        </a:solidFill>
                        <a:latin typeface="Yu Gothic" panose="020B0400000000000000" pitchFamily="34" charset="-128"/>
                        <a:ea typeface="Yu Gothic" panose="020B0400000000000000" pitchFamily="34" charset="-128"/>
                        <a:cs typeface="Arial"/>
                        <a:sym typeface="Arial"/>
                      </a:endParaRPr>
                    </a:p>
                  </a:txBody>
                  <a:tcPr marL="5375" marR="5375" marT="537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ベトナム</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dot"/>
                      <a:round/>
                      <a:headEnd type="none" w="sm" len="sm"/>
                      <a:tailEnd type="none" w="sm" len="sm"/>
                    </a:lnT>
                    <a:lnB w="9525" cap="flat" cmpd="sng">
                      <a:solidFill>
                        <a:srgbClr val="000000"/>
                      </a:solidFill>
                      <a:prstDash val="dot"/>
                      <a:round/>
                      <a:headEnd type="none" w="sm" len="sm"/>
                      <a:tailEnd type="none" w="sm" len="sm"/>
                    </a:lnB>
                  </a:tcPr>
                </a:tc>
                <a:extLst>
                  <a:ext uri="{0D108BD9-81ED-4DB2-BD59-A6C34878D82A}">
                    <a16:rowId xmlns:a16="http://schemas.microsoft.com/office/drawing/2014/main" val="10033"/>
                  </a:ext>
                </a:extLst>
              </a:tr>
              <a:tr h="75829">
                <a:tc>
                  <a:txBody>
                    <a:bodyPr/>
                    <a:lstStyle/>
                    <a:p>
                      <a:pPr marL="0" marR="0" lvl="0" indent="0" algn="ctr" rtl="0">
                        <a:spcBef>
                          <a:spcPts val="0"/>
                        </a:spcBef>
                        <a:spcAft>
                          <a:spcPts val="0"/>
                        </a:spcAft>
                        <a:buNone/>
                      </a:pPr>
                      <a:endParaRPr sz="900" dirty="0">
                        <a:latin typeface="Yu Gothic" panose="020B0400000000000000" pitchFamily="34" charset="-128"/>
                        <a:ea typeface="Yu Gothic" panose="020B0400000000000000" pitchFamily="34" charset="-128"/>
                      </a:endParaRPr>
                    </a:p>
                  </a:txBody>
                  <a:tcPr marL="5375" marR="5375" marT="5375" marB="0" anchor="ctr">
                    <a:lnL w="12700"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食品</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lgn="ctr">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乳製品製造設備</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lgn="ctr">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SUS</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製　切断、搬送、保管、他機器一式</a:t>
                      </a:r>
                      <a:endParaRPr sz="900" b="0" i="0" u="none" strike="noStrike" cap="none" dirty="0">
                        <a:solidFill>
                          <a:srgbClr val="000000"/>
                        </a:solidFill>
                        <a:latin typeface="Yu Gothic" panose="020B0400000000000000" pitchFamily="34" charset="-128"/>
                        <a:ea typeface="Yu Gothic" panose="020B0400000000000000" pitchFamily="34" charset="-128"/>
                        <a:cs typeface="Arial"/>
                        <a:sym typeface="Arial"/>
                      </a:endParaRPr>
                    </a:p>
                  </a:txBody>
                  <a:tcPr marL="5375" marR="5375" marT="537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lgn="ctr">
                      <a:solidFill>
                        <a:srgbClr val="000000"/>
                      </a:solidFill>
                      <a:prstDash val="dot"/>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ベトナム</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9525" cap="flat" cmpd="sng" algn="ctr">
                      <a:solidFill>
                        <a:srgbClr val="000000"/>
                      </a:solidFill>
                      <a:prstDash val="dot"/>
                      <a:round/>
                      <a:headEnd type="none" w="sm" len="sm"/>
                      <a:tailEnd type="none" w="sm" len="sm"/>
                    </a:lnB>
                  </a:tcPr>
                </a:tc>
                <a:extLst>
                  <a:ext uri="{0D108BD9-81ED-4DB2-BD59-A6C34878D82A}">
                    <a16:rowId xmlns:a16="http://schemas.microsoft.com/office/drawing/2014/main" val="1223245002"/>
                  </a:ext>
                </a:extLst>
              </a:tr>
              <a:tr h="200267">
                <a:tc>
                  <a:txBody>
                    <a:bodyPr/>
                    <a:lstStyle/>
                    <a:p>
                      <a:pPr marL="0" marR="0" lvl="0" indent="0" algn="ctr" rtl="0">
                        <a:spcBef>
                          <a:spcPts val="0"/>
                        </a:spcBef>
                        <a:spcAft>
                          <a:spcPts val="0"/>
                        </a:spcAft>
                        <a:buNone/>
                      </a:pPr>
                      <a:r>
                        <a:rPr 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　</a:t>
                      </a:r>
                      <a:endParaRPr sz="900" dirty="0">
                        <a:latin typeface="Yu Gothic" panose="020B0400000000000000" pitchFamily="34" charset="-128"/>
                        <a:ea typeface="Yu Gothic" panose="020B0400000000000000" pitchFamily="34" charset="-128"/>
                      </a:endParaRPr>
                    </a:p>
                  </a:txBody>
                  <a:tcPr marL="5375" marR="5375" marT="5375" marB="0" anchor="ctr">
                    <a:lnL w="12700"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化学</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ガソリン用タンクローリー車</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SS</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製　</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11KL</a:t>
                      </a:r>
                      <a:r>
                        <a:rPr lang="ja-JP" altLang="en-US"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　車全長</a:t>
                      </a:r>
                      <a:r>
                        <a:rPr lang="en-US" altLang="ja-JP" sz="900" b="0" i="0" u="none" strike="noStrike" cap="none" dirty="0">
                          <a:solidFill>
                            <a:srgbClr val="000000"/>
                          </a:solidFill>
                          <a:latin typeface="Yu Gothic" panose="020B0400000000000000" pitchFamily="34" charset="-128"/>
                          <a:ea typeface="Yu Gothic" panose="020B0400000000000000" pitchFamily="34" charset="-128"/>
                          <a:cs typeface="Arial"/>
                          <a:sym typeface="Arial"/>
                        </a:rPr>
                        <a:t>7500</a:t>
                      </a:r>
                      <a:endParaRPr sz="900" b="0" i="0" u="none" strike="noStrike" cap="none" dirty="0">
                        <a:solidFill>
                          <a:srgbClr val="000000"/>
                        </a:solidFill>
                        <a:latin typeface="Yu Gothic" panose="020B0400000000000000" pitchFamily="34" charset="-128"/>
                        <a:ea typeface="Yu Gothic" panose="020B0400000000000000" pitchFamily="34" charset="-128"/>
                        <a:cs typeface="Arial"/>
                        <a:sym typeface="Arial"/>
                      </a:endParaRPr>
                    </a:p>
                  </a:txBody>
                  <a:tcPr marL="5375" marR="5375" marT="537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ja-JP" altLang="en-US" sz="900" dirty="0">
                          <a:latin typeface="Yu Gothic" panose="020B0400000000000000" pitchFamily="34" charset="-128"/>
                          <a:ea typeface="Yu Gothic" panose="020B0400000000000000" pitchFamily="34" charset="-128"/>
                        </a:rPr>
                        <a:t>ベトナム</a:t>
                      </a:r>
                      <a:endParaRPr sz="900" dirty="0">
                        <a:latin typeface="Yu Gothic" panose="020B0400000000000000" pitchFamily="34" charset="-128"/>
                        <a:ea typeface="Yu Gothic" panose="020B0400000000000000" pitchFamily="34" charset="-128"/>
                      </a:endParaRPr>
                    </a:p>
                  </a:txBody>
                  <a:tcPr marL="5375" marR="5375" marT="5375" marB="0" anchor="ctr">
                    <a:lnL w="9525"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lgn="ctr">
                      <a:solidFill>
                        <a:srgbClr val="000000"/>
                      </a:solidFill>
                      <a:prstDash val="dot"/>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35"/>
                  </a:ext>
                </a:extLst>
              </a:tr>
            </a:tbl>
          </a:graphicData>
        </a:graphic>
      </p:graphicFrame>
      <p:graphicFrame>
        <p:nvGraphicFramePr>
          <p:cNvPr id="5" name="オブジェクト 3">
            <a:extLst>
              <a:ext uri="{FF2B5EF4-FFF2-40B4-BE49-F238E27FC236}">
                <a16:creationId xmlns:a16="http://schemas.microsoft.com/office/drawing/2014/main" id="{4177FEB9-1B8E-4FDC-AABC-B6917467027A}"/>
              </a:ext>
            </a:extLst>
          </p:cNvPr>
          <p:cNvGraphicFramePr>
            <a:graphicFrameLocks noChangeAspect="1"/>
          </p:cNvGraphicFramePr>
          <p:nvPr/>
        </p:nvGraphicFramePr>
        <p:xfrm>
          <a:off x="7884368" y="6113465"/>
          <a:ext cx="1129159" cy="541013"/>
        </p:xfrm>
        <a:graphic>
          <a:graphicData uri="http://schemas.openxmlformats.org/presentationml/2006/ole">
            <mc:AlternateContent xmlns:mc="http://schemas.openxmlformats.org/markup-compatibility/2006">
              <mc:Choice xmlns:v="urn:schemas-microsoft-com:vml" Requires="v">
                <p:oleObj spid="_x0000_s13315" name="Acrobat Document" r:id="rId3" imgW="6619760" imgH="3171720" progId="AcroExch.Document.11">
                  <p:embed/>
                </p:oleObj>
              </mc:Choice>
              <mc:Fallback>
                <p:oleObj name="Acrobat Document" r:id="rId3" imgW="6619760" imgH="3171720" progId="AcroExch.Document.11">
                  <p:embed/>
                  <p:pic>
                    <p:nvPicPr>
                      <p:cNvPr id="5" name="オブジェクト 3">
                        <a:extLst>
                          <a:ext uri="{FF2B5EF4-FFF2-40B4-BE49-F238E27FC236}">
                            <a16:creationId xmlns:a16="http://schemas.microsoft.com/office/drawing/2014/main" id="{4177FEB9-1B8E-4FDC-AABC-B6917467027A}"/>
                          </a:ext>
                        </a:extLst>
                      </p:cNvPr>
                      <p:cNvPicPr/>
                      <p:nvPr/>
                    </p:nvPicPr>
                    <p:blipFill>
                      <a:blip r:embed="rId4"/>
                      <a:stretch>
                        <a:fillRect/>
                      </a:stretch>
                    </p:blipFill>
                    <p:spPr>
                      <a:xfrm>
                        <a:off x="7884368" y="6113465"/>
                        <a:ext cx="1129159" cy="541013"/>
                      </a:xfrm>
                      <a:prstGeom prst="rect">
                        <a:avLst/>
                      </a:prstGeom>
                    </p:spPr>
                  </p:pic>
                </p:oleObj>
              </mc:Fallback>
            </mc:AlternateContent>
          </a:graphicData>
        </a:graphic>
      </p:graphicFrame>
    </p:spTree>
    <p:extLst>
      <p:ext uri="{BB962C8B-B14F-4D97-AF65-F5344CB8AC3E}">
        <p14:creationId xmlns:p14="http://schemas.microsoft.com/office/powerpoint/2010/main" val="41114031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526;p52">
            <a:extLst>
              <a:ext uri="{FF2B5EF4-FFF2-40B4-BE49-F238E27FC236}">
                <a16:creationId xmlns:a16="http://schemas.microsoft.com/office/drawing/2014/main" id="{B4A9B28A-86F7-756E-BD42-E49B95BC0944}"/>
              </a:ext>
            </a:extLst>
          </p:cNvPr>
          <p:cNvSpPr txBox="1">
            <a:spLocks noGrp="1"/>
          </p:cNvSpPr>
          <p:nvPr>
            <p:ph type="title"/>
          </p:nvPr>
        </p:nvSpPr>
        <p:spPr>
          <a:xfrm>
            <a:off x="417333" y="110886"/>
            <a:ext cx="8229600" cy="56207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2800"/>
              <a:buFont typeface="Calibri"/>
              <a:buNone/>
              <a:tabLst/>
              <a:defRPr/>
            </a:pPr>
            <a:r>
              <a:rPr kumimoji="0" lang="zh-TW" altLang="en-US" sz="2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sym typeface="Arial"/>
              </a:rPr>
              <a:t>納入実績　</a:t>
            </a:r>
            <a:r>
              <a:rPr kumimoji="0" lang="en-US" altLang="zh-TW" sz="2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sym typeface="Arial"/>
              </a:rPr>
              <a:t>20</a:t>
            </a:r>
            <a:r>
              <a:rPr kumimoji="0" lang="en-US" altLang="ja-JP" sz="2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sym typeface="Arial"/>
              </a:rPr>
              <a:t>22</a:t>
            </a:r>
            <a:r>
              <a:rPr kumimoji="0" lang="ja-JP" altLang="en-US" sz="2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sym typeface="Arial"/>
              </a:rPr>
              <a:t>年</a:t>
            </a:r>
            <a:endParaRPr kumimoji="0" lang="zh-TW" altLang="en-US" sz="2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sym typeface="Arial"/>
            </a:endParaRPr>
          </a:p>
        </p:txBody>
      </p:sp>
      <p:graphicFrame>
        <p:nvGraphicFramePr>
          <p:cNvPr id="10" name="表 9">
            <a:extLst>
              <a:ext uri="{FF2B5EF4-FFF2-40B4-BE49-F238E27FC236}">
                <a16:creationId xmlns:a16="http://schemas.microsoft.com/office/drawing/2014/main" id="{EAFEFC0B-62E8-FF97-B65A-DA6731223382}"/>
              </a:ext>
            </a:extLst>
          </p:cNvPr>
          <p:cNvGraphicFramePr>
            <a:graphicFrameLocks noGrp="1"/>
          </p:cNvGraphicFramePr>
          <p:nvPr/>
        </p:nvGraphicFramePr>
        <p:xfrm>
          <a:off x="464133" y="840952"/>
          <a:ext cx="8182800" cy="5364006"/>
        </p:xfrm>
        <a:graphic>
          <a:graphicData uri="http://schemas.openxmlformats.org/drawingml/2006/table">
            <a:tbl>
              <a:tblPr/>
              <a:tblGrid>
                <a:gridCol w="867999">
                  <a:extLst>
                    <a:ext uri="{9D8B030D-6E8A-4147-A177-3AD203B41FA5}">
                      <a16:colId xmlns:a16="http://schemas.microsoft.com/office/drawing/2014/main" val="688266739"/>
                    </a:ext>
                  </a:extLst>
                </a:gridCol>
                <a:gridCol w="602829">
                  <a:extLst>
                    <a:ext uri="{9D8B030D-6E8A-4147-A177-3AD203B41FA5}">
                      <a16:colId xmlns:a16="http://schemas.microsoft.com/office/drawing/2014/main" val="3329629260"/>
                    </a:ext>
                  </a:extLst>
                </a:gridCol>
                <a:gridCol w="2512947">
                  <a:extLst>
                    <a:ext uri="{9D8B030D-6E8A-4147-A177-3AD203B41FA5}">
                      <a16:colId xmlns:a16="http://schemas.microsoft.com/office/drawing/2014/main" val="1429391841"/>
                    </a:ext>
                  </a:extLst>
                </a:gridCol>
                <a:gridCol w="3208166">
                  <a:extLst>
                    <a:ext uri="{9D8B030D-6E8A-4147-A177-3AD203B41FA5}">
                      <a16:colId xmlns:a16="http://schemas.microsoft.com/office/drawing/2014/main" val="4249936250"/>
                    </a:ext>
                  </a:extLst>
                </a:gridCol>
                <a:gridCol w="990859">
                  <a:extLst>
                    <a:ext uri="{9D8B030D-6E8A-4147-A177-3AD203B41FA5}">
                      <a16:colId xmlns:a16="http://schemas.microsoft.com/office/drawing/2014/main" val="1857968988"/>
                    </a:ext>
                  </a:extLst>
                </a:gridCol>
              </a:tblGrid>
              <a:tr h="161106">
                <a:tc>
                  <a:txBody>
                    <a:bodyPr/>
                    <a:lstStyle/>
                    <a:p>
                      <a:pPr algn="ctr" fontAlgn="ctr"/>
                      <a:r>
                        <a:rPr lang="ja-JP" altLang="en-US" sz="800" b="0" i="0" u="none" strike="noStrike" dirty="0">
                          <a:solidFill>
                            <a:srgbClr val="000000"/>
                          </a:solidFill>
                          <a:effectLst/>
                          <a:latin typeface="游ゴシック" panose="020B0400000000000000" pitchFamily="50" charset="-128"/>
                          <a:ea typeface="游ゴシック" panose="020B0400000000000000" pitchFamily="50" charset="-128"/>
                        </a:rPr>
                        <a:t>年度</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業界</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機器名称</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主要な仕様</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ja-JP" altLang="en-US" sz="800" b="0" i="0" u="none" strike="noStrike" dirty="0">
                          <a:solidFill>
                            <a:srgbClr val="000000"/>
                          </a:solidFill>
                          <a:effectLst/>
                          <a:latin typeface="游ゴシック" panose="020B0400000000000000" pitchFamily="50" charset="-128"/>
                          <a:ea typeface="游ゴシック" panose="020B0400000000000000" pitchFamily="50" charset="-128"/>
                        </a:rPr>
                        <a:t>仕向地</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039692018"/>
                  </a:ext>
                </a:extLst>
              </a:tr>
              <a:tr h="208116">
                <a:tc>
                  <a:txBody>
                    <a:bodyPr/>
                    <a:lstStyle/>
                    <a:p>
                      <a:pPr algn="ctr"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2022</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年</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流動層造粒乾燥機</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Φ1000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3300H</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内外面バフ＃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400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676524770"/>
                  </a:ext>
                </a:extLst>
              </a:tr>
              <a:tr h="208116">
                <a:tc>
                  <a:txBody>
                    <a:bodyPr/>
                    <a:lstStyle/>
                    <a:p>
                      <a:pPr algn="ctr"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流動層造粒乾燥機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Φ1600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4000H</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内外面バフ＃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400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716637124"/>
                  </a:ext>
                </a:extLst>
              </a:tr>
              <a:tr h="208116">
                <a:tc>
                  <a:txBody>
                    <a:bodyPr/>
                    <a:lstStyle/>
                    <a:p>
                      <a:pPr algn="ctr"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医薬</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流動層造粒乾燥機</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Φ800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3300H</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内外面バフ＃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400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137282900"/>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横型混合機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1200L</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内面バフ＃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架台含む</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716234509"/>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縦型混合機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Φ1300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内外面バフ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架台含む</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253595532"/>
                  </a:ext>
                </a:extLst>
              </a:tr>
              <a:tr h="208116">
                <a:tc>
                  <a:txBody>
                    <a:bodyPr/>
                    <a:lstStyle/>
                    <a:p>
                      <a:pPr algn="ctr"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縦型混合機</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Φ1050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内面バフ＃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架台含む</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997516148"/>
                  </a:ext>
                </a:extLst>
              </a:tr>
              <a:tr h="208116">
                <a:tc>
                  <a:txBody>
                    <a:bodyPr/>
                    <a:lstStyle/>
                    <a:p>
                      <a:pPr algn="ctr"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ダブルコーン型 混合機</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2000L Φ1400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内外面バフ＃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300</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770461293"/>
                  </a:ext>
                </a:extLst>
              </a:tr>
              <a:tr h="208116">
                <a:tc>
                  <a:txBody>
                    <a:bodyPr/>
                    <a:lstStyle/>
                    <a:p>
                      <a:pPr algn="ctr"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竪型逆円錐型 粉体混合乾燥機</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SUS316L</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6000L Φ2400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内面バフ＃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240</a:t>
                      </a:r>
                      <a:endParaRPr 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713091810"/>
                  </a:ext>
                </a:extLst>
              </a:tr>
              <a:tr h="208116">
                <a:tc>
                  <a:txBody>
                    <a:bodyPr/>
                    <a:lstStyle/>
                    <a:p>
                      <a:pPr algn="ctr" fontAlgn="ct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pPr algn="l" rtl="0"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chemeClr val="tx1"/>
                      </a:solidFill>
                      <a:prstDash val="dot"/>
                      <a:round/>
                      <a:headEnd type="none" w="med" len="med"/>
                      <a:tailEnd type="none" w="med" len="med"/>
                    </a:lnB>
                  </a:tcPr>
                </a:tc>
                <a:tc>
                  <a:txBody>
                    <a:bodyPr/>
                    <a:lstStyle/>
                    <a:p>
                      <a:pPr algn="l" rtl="0"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リボン型 撹拌翼</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chemeClr val="tx1"/>
                      </a:solidFill>
                      <a:prstDash val="dot"/>
                      <a:round/>
                      <a:headEnd type="none" w="med" len="med"/>
                      <a:tailEnd type="none" w="med" len="med"/>
                    </a:lnB>
                  </a:tcPr>
                </a:tc>
                <a:tc>
                  <a:txBody>
                    <a:bodyPr/>
                    <a:lstStyle/>
                    <a:p>
                      <a:pPr algn="l" rtl="0"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SUS316L</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Φ710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1300H</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400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843234639"/>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粉体混合容器</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SUS316</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Φ2000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2700H</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内外面バフ＃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400</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506103262"/>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トーラス型 間接加熱型乾燥機</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Φ1120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6300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Ｈ　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886243036"/>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竪型逆円錐型 撹拌乾燥機</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Φ2850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4800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Ｈ　内面バフ＃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350</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406940642"/>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混錬機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4</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機</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Φ1180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1200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Ｈ　内面バフ＃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320</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554973425"/>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撹拌タンク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6</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Φ1100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1100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Ｈ　内面バフ＃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300</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759140049"/>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ドラム型乾燥機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SM400B</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123m3</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Φ950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3300L</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71488991"/>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箱型棚式真空乾燥機</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SUS316L</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1150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800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1200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320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536452079"/>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リボン型 混合機</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500L</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700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1000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1300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内面バフ＃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604459187"/>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水処理</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プレファブ配管　栃木向け</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100A</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274710369"/>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rtl="0"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水処理</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プレファブ配管　大阪向け</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5</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40A</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100A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917155501"/>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水処理</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プレファブ配管　大阪向け</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40A</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125A</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53650270"/>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その他</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粉体定量搬出機器（鋳物加工）</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FC250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400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500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800</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421930389"/>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医薬</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貯槽カバー</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2000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2000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2000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ベトナム</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670745006"/>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乳製品製造設備一式</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ラック、架台、作業ステージ、コンベア</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ベトナム</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451221418"/>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養鶏工場設備（搬送機）</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鉄</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ゴム製ローラー</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ベトナム</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708364690"/>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その他</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米国向けホッパー</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ベトナム</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2610181"/>
                  </a:ext>
                </a:extLst>
              </a:tr>
            </a:tbl>
          </a:graphicData>
        </a:graphic>
      </p:graphicFrame>
      <p:graphicFrame>
        <p:nvGraphicFramePr>
          <p:cNvPr id="5" name="オブジェクト 3">
            <a:extLst>
              <a:ext uri="{FF2B5EF4-FFF2-40B4-BE49-F238E27FC236}">
                <a16:creationId xmlns:a16="http://schemas.microsoft.com/office/drawing/2014/main" id="{713A20AC-5879-47AB-BDD5-6626BE4350EC}"/>
              </a:ext>
            </a:extLst>
          </p:cNvPr>
          <p:cNvGraphicFramePr>
            <a:graphicFrameLocks noChangeAspect="1"/>
          </p:cNvGraphicFramePr>
          <p:nvPr/>
        </p:nvGraphicFramePr>
        <p:xfrm>
          <a:off x="7740352" y="6213955"/>
          <a:ext cx="1129159" cy="541013"/>
        </p:xfrm>
        <a:graphic>
          <a:graphicData uri="http://schemas.openxmlformats.org/presentationml/2006/ole">
            <mc:AlternateContent xmlns:mc="http://schemas.openxmlformats.org/markup-compatibility/2006">
              <mc:Choice xmlns:v="urn:schemas-microsoft-com:vml" Requires="v">
                <p:oleObj spid="_x0000_s14339" name="Acrobat Document" r:id="rId3" imgW="6619760" imgH="3171720" progId="AcroExch.Document.11">
                  <p:embed/>
                </p:oleObj>
              </mc:Choice>
              <mc:Fallback>
                <p:oleObj name="Acrobat Document" r:id="rId3" imgW="6619760" imgH="3171720" progId="AcroExch.Document.11">
                  <p:embed/>
                  <p:pic>
                    <p:nvPicPr>
                      <p:cNvPr id="5" name="オブジェクト 3">
                        <a:extLst>
                          <a:ext uri="{FF2B5EF4-FFF2-40B4-BE49-F238E27FC236}">
                            <a16:creationId xmlns:a16="http://schemas.microsoft.com/office/drawing/2014/main" id="{713A20AC-5879-47AB-BDD5-6626BE4350EC}"/>
                          </a:ext>
                        </a:extLst>
                      </p:cNvPr>
                      <p:cNvPicPr/>
                      <p:nvPr/>
                    </p:nvPicPr>
                    <p:blipFill>
                      <a:blip r:embed="rId4"/>
                      <a:stretch>
                        <a:fillRect/>
                      </a:stretch>
                    </p:blipFill>
                    <p:spPr>
                      <a:xfrm>
                        <a:off x="7740352" y="6213955"/>
                        <a:ext cx="1129159" cy="541013"/>
                      </a:xfrm>
                      <a:prstGeom prst="rect">
                        <a:avLst/>
                      </a:prstGeom>
                    </p:spPr>
                  </p:pic>
                </p:oleObj>
              </mc:Fallback>
            </mc:AlternateContent>
          </a:graphicData>
        </a:graphic>
      </p:graphicFrame>
    </p:spTree>
    <p:extLst>
      <p:ext uri="{BB962C8B-B14F-4D97-AF65-F5344CB8AC3E}">
        <p14:creationId xmlns:p14="http://schemas.microsoft.com/office/powerpoint/2010/main" val="15786676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526;p52">
            <a:extLst>
              <a:ext uri="{FF2B5EF4-FFF2-40B4-BE49-F238E27FC236}">
                <a16:creationId xmlns:a16="http://schemas.microsoft.com/office/drawing/2014/main" id="{B4A9B28A-86F7-756E-BD42-E49B95BC0944}"/>
              </a:ext>
            </a:extLst>
          </p:cNvPr>
          <p:cNvSpPr txBox="1">
            <a:spLocks noGrp="1"/>
          </p:cNvSpPr>
          <p:nvPr>
            <p:ph type="title"/>
          </p:nvPr>
        </p:nvSpPr>
        <p:spPr>
          <a:xfrm>
            <a:off x="417333" y="110886"/>
            <a:ext cx="8229600" cy="56207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2800"/>
              <a:buFont typeface="Calibri"/>
              <a:buNone/>
              <a:tabLst/>
              <a:defRPr/>
            </a:pPr>
            <a:r>
              <a:rPr kumimoji="0" lang="zh-TW" altLang="en-US" sz="2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sym typeface="Arial"/>
              </a:rPr>
              <a:t>納入実績　</a:t>
            </a:r>
            <a:r>
              <a:rPr kumimoji="0" lang="en-US" altLang="zh-TW" sz="2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sym typeface="Arial"/>
              </a:rPr>
              <a:t>20</a:t>
            </a:r>
            <a:r>
              <a:rPr kumimoji="0" lang="en-US" altLang="ja-JP" sz="2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sym typeface="Arial"/>
              </a:rPr>
              <a:t>23</a:t>
            </a:r>
            <a:r>
              <a:rPr kumimoji="0" lang="ja-JP" altLang="en-US" sz="2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sym typeface="Arial"/>
              </a:rPr>
              <a:t>年</a:t>
            </a:r>
            <a:endParaRPr kumimoji="0" lang="zh-TW" altLang="en-US" sz="2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sym typeface="Arial"/>
            </a:endParaRPr>
          </a:p>
        </p:txBody>
      </p:sp>
      <p:graphicFrame>
        <p:nvGraphicFramePr>
          <p:cNvPr id="10" name="表 9">
            <a:extLst>
              <a:ext uri="{FF2B5EF4-FFF2-40B4-BE49-F238E27FC236}">
                <a16:creationId xmlns:a16="http://schemas.microsoft.com/office/drawing/2014/main" id="{EAFEFC0B-62E8-FF97-B65A-DA6731223382}"/>
              </a:ext>
            </a:extLst>
          </p:cNvPr>
          <p:cNvGraphicFramePr>
            <a:graphicFrameLocks noGrp="1"/>
          </p:cNvGraphicFramePr>
          <p:nvPr/>
        </p:nvGraphicFramePr>
        <p:xfrm>
          <a:off x="464133" y="840952"/>
          <a:ext cx="8182800" cy="5413012"/>
        </p:xfrm>
        <a:graphic>
          <a:graphicData uri="http://schemas.openxmlformats.org/drawingml/2006/table">
            <a:tbl>
              <a:tblPr/>
              <a:tblGrid>
                <a:gridCol w="867999">
                  <a:extLst>
                    <a:ext uri="{9D8B030D-6E8A-4147-A177-3AD203B41FA5}">
                      <a16:colId xmlns:a16="http://schemas.microsoft.com/office/drawing/2014/main" val="688266739"/>
                    </a:ext>
                  </a:extLst>
                </a:gridCol>
                <a:gridCol w="602829">
                  <a:extLst>
                    <a:ext uri="{9D8B030D-6E8A-4147-A177-3AD203B41FA5}">
                      <a16:colId xmlns:a16="http://schemas.microsoft.com/office/drawing/2014/main" val="3329629260"/>
                    </a:ext>
                  </a:extLst>
                </a:gridCol>
                <a:gridCol w="2512947">
                  <a:extLst>
                    <a:ext uri="{9D8B030D-6E8A-4147-A177-3AD203B41FA5}">
                      <a16:colId xmlns:a16="http://schemas.microsoft.com/office/drawing/2014/main" val="1429391841"/>
                    </a:ext>
                  </a:extLst>
                </a:gridCol>
                <a:gridCol w="3208166">
                  <a:extLst>
                    <a:ext uri="{9D8B030D-6E8A-4147-A177-3AD203B41FA5}">
                      <a16:colId xmlns:a16="http://schemas.microsoft.com/office/drawing/2014/main" val="4249936250"/>
                    </a:ext>
                  </a:extLst>
                </a:gridCol>
                <a:gridCol w="990859">
                  <a:extLst>
                    <a:ext uri="{9D8B030D-6E8A-4147-A177-3AD203B41FA5}">
                      <a16:colId xmlns:a16="http://schemas.microsoft.com/office/drawing/2014/main" val="1857968988"/>
                    </a:ext>
                  </a:extLst>
                </a:gridCol>
              </a:tblGrid>
              <a:tr h="161106">
                <a:tc>
                  <a:txBody>
                    <a:bodyPr/>
                    <a:lstStyle/>
                    <a:p>
                      <a:pPr algn="ctr" fontAlgn="ctr"/>
                      <a:r>
                        <a:rPr lang="ja-JP" altLang="en-US" sz="800" b="0" i="0" u="none" strike="noStrike" dirty="0">
                          <a:solidFill>
                            <a:srgbClr val="000000"/>
                          </a:solidFill>
                          <a:effectLst/>
                          <a:latin typeface="游ゴシック" panose="020B0400000000000000" pitchFamily="50" charset="-128"/>
                          <a:ea typeface="游ゴシック" panose="020B0400000000000000" pitchFamily="50" charset="-128"/>
                        </a:rPr>
                        <a:t>年度</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業界</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機器名称</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主要な仕様</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ja-JP" altLang="en-US" sz="800" b="0" i="0" u="none" strike="noStrike" dirty="0">
                          <a:solidFill>
                            <a:srgbClr val="000000"/>
                          </a:solidFill>
                          <a:effectLst/>
                          <a:latin typeface="游ゴシック" panose="020B0400000000000000" pitchFamily="50" charset="-128"/>
                          <a:ea typeface="游ゴシック" panose="020B0400000000000000" pitchFamily="50" charset="-128"/>
                        </a:rPr>
                        <a:t>仕向地</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039692018"/>
                  </a:ext>
                </a:extLst>
              </a:tr>
              <a:tr h="208116">
                <a:tc>
                  <a:txBody>
                    <a:bodyPr/>
                    <a:lstStyle/>
                    <a:p>
                      <a:pPr algn="ctr"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2023</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年</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縦型ミキサー</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500L</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5</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0.73M³  7.5kW</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676524770"/>
                  </a:ext>
                </a:extLst>
              </a:tr>
              <a:tr h="208116">
                <a:tc>
                  <a:txBody>
                    <a:bodyPr/>
                    <a:lstStyle/>
                    <a:p>
                      <a:pPr algn="ctr"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リボンミキサ</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3100L x 4300W x 3553H</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716637124"/>
                  </a:ext>
                </a:extLst>
              </a:tr>
              <a:tr h="208116">
                <a:tc>
                  <a:txBody>
                    <a:bodyPr/>
                    <a:lstStyle/>
                    <a:p>
                      <a:pPr algn="ctr"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スーパーパウダーミル</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3.5</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1385L x 2780W x 1810H</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137282900"/>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球型ニーダー　本体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4</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l-GR" altLang="ja-JP" sz="900" b="0" i="0" u="none" strike="noStrike" dirty="0">
                          <a:solidFill>
                            <a:srgbClr val="000000"/>
                          </a:solidFill>
                          <a:effectLst/>
                          <a:latin typeface="游ゴシック" panose="020B0400000000000000" pitchFamily="50" charset="-128"/>
                          <a:ea typeface="游ゴシック" panose="020B0400000000000000" pitchFamily="50" charset="-128"/>
                        </a:rPr>
                        <a:t>Φ1300</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x2050H</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250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716234509"/>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振動ミル架台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12</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台</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約</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2805Lx1370Wx810H</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253595532"/>
                  </a:ext>
                </a:extLst>
              </a:tr>
              <a:tr h="208116">
                <a:tc>
                  <a:txBody>
                    <a:bodyPr/>
                    <a:lstStyle/>
                    <a:p>
                      <a:pPr algn="ctr"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rPr>
                        <a:t>流動層造粒乾燥機 </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l-GR" altLang="ja-JP" sz="900" b="0" i="0" u="none" strike="noStrike" dirty="0">
                          <a:solidFill>
                            <a:srgbClr val="000000"/>
                          </a:solidFill>
                          <a:effectLst/>
                          <a:latin typeface="游ゴシック" panose="020B0400000000000000" pitchFamily="50" charset="-128"/>
                          <a:ea typeface="游ゴシック" panose="020B0400000000000000" pitchFamily="50" charset="-128"/>
                        </a:rPr>
                        <a:t>Φ1200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x 2300H</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300</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997516148"/>
                  </a:ext>
                </a:extLst>
              </a:tr>
              <a:tr h="208116">
                <a:tc>
                  <a:txBody>
                    <a:bodyPr/>
                    <a:lstStyle/>
                    <a:p>
                      <a:pPr algn="ctr"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溝形乾燥機　シャフト</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l-GR" altLang="ja-JP" sz="900" b="0" i="0" u="none" strike="noStrike" dirty="0">
                          <a:solidFill>
                            <a:srgbClr val="000000"/>
                          </a:solidFill>
                          <a:effectLst/>
                          <a:latin typeface="游ゴシック" panose="020B0400000000000000" pitchFamily="50" charset="-128"/>
                          <a:ea typeface="游ゴシック" panose="020B0400000000000000" pitchFamily="50" charset="-128"/>
                        </a:rPr>
                        <a:t>Φ990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x 4040L</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770461293"/>
                  </a:ext>
                </a:extLst>
              </a:tr>
              <a:tr h="208116">
                <a:tc>
                  <a:txBody>
                    <a:bodyPr/>
                    <a:lstStyle/>
                    <a:p>
                      <a:pPr algn="ctr"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rPr>
                        <a:t>箱型棚式乾燥機</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約</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5</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1100Lx1916Wx2000H</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#300</a:t>
                      </a:r>
                      <a:endParaRPr 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713091810"/>
                  </a:ext>
                </a:extLst>
              </a:tr>
              <a:tr h="208116">
                <a:tc>
                  <a:txBody>
                    <a:bodyPr/>
                    <a:lstStyle/>
                    <a:p>
                      <a:pPr algn="ctr" fontAlgn="ct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chemeClr val="tx1"/>
                      </a:solidFill>
                      <a:prstDash val="dot"/>
                      <a:round/>
                      <a:headEnd type="none" w="med" len="med"/>
                      <a:tailEnd type="none" w="med" len="med"/>
                    </a:lnB>
                  </a:tcPr>
                </a:tc>
                <a:tc>
                  <a:txBody>
                    <a:bodyPr/>
                    <a:lstStyle/>
                    <a:p>
                      <a:pPr algn="l" rtl="0"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撹拌タンク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27</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chemeClr val="tx1"/>
                      </a:solidFill>
                      <a:prstDash val="dot"/>
                      <a:round/>
                      <a:headEnd type="none" w="med" len="med"/>
                      <a:tailEnd type="none" w="med" len="med"/>
                    </a:lnB>
                  </a:tcPr>
                </a:tc>
                <a:tc>
                  <a:txBody>
                    <a:bodyPr/>
                    <a:lstStyle/>
                    <a:p>
                      <a:pPr algn="l" rtl="0"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約</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6</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　</a:t>
                      </a:r>
                      <a:r>
                        <a:rPr lang="el-GR" altLang="ja-JP" sz="900" b="0" i="0" u="none" strike="noStrike" dirty="0">
                          <a:solidFill>
                            <a:srgbClr val="000000"/>
                          </a:solidFill>
                          <a:effectLst/>
                          <a:latin typeface="游ゴシック" panose="020B0400000000000000" pitchFamily="50" charset="-128"/>
                          <a:ea typeface="游ゴシック" panose="020B0400000000000000" pitchFamily="50" charset="-128"/>
                        </a:rPr>
                        <a:t>Φ750</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x1487H</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843234639"/>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医薬</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rPr>
                        <a:t>錠剤容器　台車</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114</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台</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約</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L1360 x W1219 x H1000 </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HL</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仕上げ</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506103262"/>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IBC </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コンテナ</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1000L</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60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約</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8</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L1130 x W1130 x 1520H </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886243036"/>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医薬</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錠剤</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IBC</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コンテナ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40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L1070 x W1070 x H995</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400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、内面</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EP</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406940642"/>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医薬</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錠剤</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IBC</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コンテナ</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600L</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197</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pl-PL" altLang="ja-JP" sz="900" b="0" i="0" u="none" strike="noStrike" dirty="0">
                          <a:solidFill>
                            <a:srgbClr val="000000"/>
                          </a:solidFill>
                          <a:effectLst/>
                          <a:latin typeface="游ゴシック" panose="020B0400000000000000" pitchFamily="50" charset="-128"/>
                          <a:ea typeface="游ゴシック" panose="020B0400000000000000" pitchFamily="50" charset="-128"/>
                        </a:rPr>
                        <a:t>L1300 x W1100 x 993H </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554973425"/>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逆円錐型ミキサー</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4000L</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l-GR" altLang="ja-JP" sz="900" b="0" i="0" u="none" strike="noStrike" dirty="0">
                          <a:solidFill>
                            <a:srgbClr val="000000"/>
                          </a:solidFill>
                          <a:effectLst/>
                          <a:latin typeface="游ゴシック" panose="020B0400000000000000" pitchFamily="50" charset="-128"/>
                          <a:ea typeface="游ゴシック" panose="020B0400000000000000" pitchFamily="50" charset="-128"/>
                        </a:rPr>
                        <a:t>φ2556</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l-GR" altLang="ja-JP" sz="900" b="0" i="0" u="none" strike="noStrike" dirty="0">
                          <a:solidFill>
                            <a:srgbClr val="000000"/>
                          </a:solidFill>
                          <a:effectLst/>
                          <a:latin typeface="游ゴシック" panose="020B0400000000000000" pitchFamily="50" charset="-128"/>
                          <a:ea typeface="游ゴシック" panose="020B0400000000000000" pitchFamily="50" charset="-128"/>
                        </a:rPr>
                        <a:t>Φ400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3540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Ｈ、シャフトあり</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759140049"/>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グラ糖ミキサー　カバー</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9480Lx3300Wx150H</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71488991"/>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水封ポット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17</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台</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500x400x1600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536452079"/>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圧力タンク</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U</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－スタンプ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6</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360L</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r>
                        <a:rPr lang="el-GR" altLang="ja-JP" sz="900" b="0" i="0" u="none" strike="noStrike" dirty="0">
                          <a:solidFill>
                            <a:srgbClr val="000000"/>
                          </a:solidFill>
                          <a:effectLst/>
                          <a:latin typeface="游ゴシック" panose="020B0400000000000000" pitchFamily="50" charset="-128"/>
                          <a:ea typeface="游ゴシック" panose="020B0400000000000000" pitchFamily="50" charset="-128"/>
                        </a:rPr>
                        <a:t>φ508</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1860L</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604459187"/>
                  </a:ext>
                </a:extLst>
              </a:tr>
              <a:tr h="257122">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水処理</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プレファブ配管　</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約</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80A</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125A</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274710369"/>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rtl="0"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水処理</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プレファブ配管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約</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18.7</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　パイプ</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100A</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、サポート</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917155501"/>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水処理</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プレファブ配管　</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約</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4</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25A~100A</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53650270"/>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次ろ過機</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約</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918 x 3180 x 1200</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421930389"/>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その他</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簡易清掃型ダイアコナー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9</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L920xW530xH600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670745006"/>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乳製品製造設備</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ラック、架台、リティナ、保温カバー</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ベトナム</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451221418"/>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その他</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架台</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SUS316</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ベトナム</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708364690"/>
                  </a:ext>
                </a:extLst>
              </a:tr>
              <a:tr h="208116">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その他</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米国向けホッパー、パイプ</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SUS316L</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ベトナム</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2610181"/>
                  </a:ext>
                </a:extLst>
              </a:tr>
            </a:tbl>
          </a:graphicData>
        </a:graphic>
      </p:graphicFrame>
      <p:graphicFrame>
        <p:nvGraphicFramePr>
          <p:cNvPr id="5" name="オブジェクト 3">
            <a:extLst>
              <a:ext uri="{FF2B5EF4-FFF2-40B4-BE49-F238E27FC236}">
                <a16:creationId xmlns:a16="http://schemas.microsoft.com/office/drawing/2014/main" id="{0013F516-A683-4EAC-86E1-DF4373605C6F}"/>
              </a:ext>
            </a:extLst>
          </p:cNvPr>
          <p:cNvGraphicFramePr>
            <a:graphicFrameLocks noChangeAspect="1"/>
          </p:cNvGraphicFramePr>
          <p:nvPr/>
        </p:nvGraphicFramePr>
        <p:xfrm>
          <a:off x="7740352" y="6305729"/>
          <a:ext cx="1129159" cy="541013"/>
        </p:xfrm>
        <a:graphic>
          <a:graphicData uri="http://schemas.openxmlformats.org/presentationml/2006/ole">
            <mc:AlternateContent xmlns:mc="http://schemas.openxmlformats.org/markup-compatibility/2006">
              <mc:Choice xmlns:v="urn:schemas-microsoft-com:vml" Requires="v">
                <p:oleObj spid="_x0000_s15363" name="Acrobat Document" r:id="rId3" imgW="6619760" imgH="3171720" progId="AcroExch.Document.11">
                  <p:embed/>
                </p:oleObj>
              </mc:Choice>
              <mc:Fallback>
                <p:oleObj name="Acrobat Document" r:id="rId3" imgW="6619760" imgH="3171720" progId="AcroExch.Document.11">
                  <p:embed/>
                  <p:pic>
                    <p:nvPicPr>
                      <p:cNvPr id="5" name="オブジェクト 3">
                        <a:extLst>
                          <a:ext uri="{FF2B5EF4-FFF2-40B4-BE49-F238E27FC236}">
                            <a16:creationId xmlns:a16="http://schemas.microsoft.com/office/drawing/2014/main" id="{0013F516-A683-4EAC-86E1-DF4373605C6F}"/>
                          </a:ext>
                        </a:extLst>
                      </p:cNvPr>
                      <p:cNvPicPr/>
                      <p:nvPr/>
                    </p:nvPicPr>
                    <p:blipFill>
                      <a:blip r:embed="rId4"/>
                      <a:stretch>
                        <a:fillRect/>
                      </a:stretch>
                    </p:blipFill>
                    <p:spPr>
                      <a:xfrm>
                        <a:off x="7740352" y="6305729"/>
                        <a:ext cx="1129159" cy="541013"/>
                      </a:xfrm>
                      <a:prstGeom prst="rect">
                        <a:avLst/>
                      </a:prstGeom>
                    </p:spPr>
                  </p:pic>
                </p:oleObj>
              </mc:Fallback>
            </mc:AlternateContent>
          </a:graphicData>
        </a:graphic>
      </p:graphicFrame>
    </p:spTree>
    <p:extLst>
      <p:ext uri="{BB962C8B-B14F-4D97-AF65-F5344CB8AC3E}">
        <p14:creationId xmlns:p14="http://schemas.microsoft.com/office/powerpoint/2010/main" val="22213556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526;p52">
            <a:extLst>
              <a:ext uri="{FF2B5EF4-FFF2-40B4-BE49-F238E27FC236}">
                <a16:creationId xmlns:a16="http://schemas.microsoft.com/office/drawing/2014/main" id="{B4A9B28A-86F7-756E-BD42-E49B95BC0944}"/>
              </a:ext>
            </a:extLst>
          </p:cNvPr>
          <p:cNvSpPr txBox="1">
            <a:spLocks noGrp="1"/>
          </p:cNvSpPr>
          <p:nvPr>
            <p:ph type="title"/>
          </p:nvPr>
        </p:nvSpPr>
        <p:spPr>
          <a:xfrm>
            <a:off x="440733" y="31828"/>
            <a:ext cx="8229600" cy="56207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2800"/>
              <a:buFont typeface="Calibri"/>
              <a:buNone/>
              <a:tabLst/>
              <a:defRPr/>
            </a:pPr>
            <a:r>
              <a:rPr kumimoji="0" lang="zh-TW" altLang="en-US" sz="2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sym typeface="Arial"/>
              </a:rPr>
              <a:t>納入実績　</a:t>
            </a:r>
            <a:r>
              <a:rPr kumimoji="0" lang="en-US" altLang="zh-TW" sz="2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sym typeface="Arial"/>
              </a:rPr>
              <a:t>20</a:t>
            </a:r>
            <a:r>
              <a:rPr kumimoji="0" lang="en-US" altLang="ja-JP" sz="2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sym typeface="Arial"/>
              </a:rPr>
              <a:t>24</a:t>
            </a:r>
            <a:r>
              <a:rPr kumimoji="0" lang="ja-JP" altLang="en-US" sz="2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sym typeface="Arial"/>
              </a:rPr>
              <a:t>年</a:t>
            </a:r>
            <a:endParaRPr kumimoji="0" lang="zh-TW" altLang="en-US" sz="2800" b="1" i="0" u="none" strike="noStrike" kern="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sym typeface="Arial"/>
            </a:endParaRPr>
          </a:p>
        </p:txBody>
      </p:sp>
      <p:graphicFrame>
        <p:nvGraphicFramePr>
          <p:cNvPr id="10" name="表 9">
            <a:extLst>
              <a:ext uri="{FF2B5EF4-FFF2-40B4-BE49-F238E27FC236}">
                <a16:creationId xmlns:a16="http://schemas.microsoft.com/office/drawing/2014/main" id="{EAFEFC0B-62E8-FF97-B65A-DA6731223382}"/>
              </a:ext>
            </a:extLst>
          </p:cNvPr>
          <p:cNvGraphicFramePr>
            <a:graphicFrameLocks noGrp="1"/>
          </p:cNvGraphicFramePr>
          <p:nvPr>
            <p:extLst>
              <p:ext uri="{D42A27DB-BD31-4B8C-83A1-F6EECF244321}">
                <p14:modId xmlns:p14="http://schemas.microsoft.com/office/powerpoint/2010/main" val="4286130274"/>
              </p:ext>
            </p:extLst>
          </p:nvPr>
        </p:nvGraphicFramePr>
        <p:xfrm>
          <a:off x="440733" y="556712"/>
          <a:ext cx="8163715" cy="5818270"/>
        </p:xfrm>
        <a:graphic>
          <a:graphicData uri="http://schemas.openxmlformats.org/drawingml/2006/table">
            <a:tbl>
              <a:tblPr/>
              <a:tblGrid>
                <a:gridCol w="865975">
                  <a:extLst>
                    <a:ext uri="{9D8B030D-6E8A-4147-A177-3AD203B41FA5}">
                      <a16:colId xmlns:a16="http://schemas.microsoft.com/office/drawing/2014/main" val="688266739"/>
                    </a:ext>
                  </a:extLst>
                </a:gridCol>
                <a:gridCol w="601423">
                  <a:extLst>
                    <a:ext uri="{9D8B030D-6E8A-4147-A177-3AD203B41FA5}">
                      <a16:colId xmlns:a16="http://schemas.microsoft.com/office/drawing/2014/main" val="3329629260"/>
                    </a:ext>
                  </a:extLst>
                </a:gridCol>
                <a:gridCol w="2507086">
                  <a:extLst>
                    <a:ext uri="{9D8B030D-6E8A-4147-A177-3AD203B41FA5}">
                      <a16:colId xmlns:a16="http://schemas.microsoft.com/office/drawing/2014/main" val="1429391841"/>
                    </a:ext>
                  </a:extLst>
                </a:gridCol>
                <a:gridCol w="3200683">
                  <a:extLst>
                    <a:ext uri="{9D8B030D-6E8A-4147-A177-3AD203B41FA5}">
                      <a16:colId xmlns:a16="http://schemas.microsoft.com/office/drawing/2014/main" val="4249936250"/>
                    </a:ext>
                  </a:extLst>
                </a:gridCol>
                <a:gridCol w="988548">
                  <a:extLst>
                    <a:ext uri="{9D8B030D-6E8A-4147-A177-3AD203B41FA5}">
                      <a16:colId xmlns:a16="http://schemas.microsoft.com/office/drawing/2014/main" val="1857968988"/>
                    </a:ext>
                  </a:extLst>
                </a:gridCol>
              </a:tblGrid>
              <a:tr h="156530">
                <a:tc>
                  <a:txBody>
                    <a:bodyPr/>
                    <a:lstStyle/>
                    <a:p>
                      <a:pPr algn="ctr" fontAlgn="ctr"/>
                      <a:r>
                        <a:rPr lang="ja-JP" altLang="en-US" sz="800" b="0" i="0" u="none" strike="noStrike" dirty="0">
                          <a:solidFill>
                            <a:srgbClr val="000000"/>
                          </a:solidFill>
                          <a:effectLst/>
                          <a:latin typeface="游ゴシック" panose="020B0400000000000000" pitchFamily="50" charset="-128"/>
                          <a:ea typeface="游ゴシック" panose="020B0400000000000000" pitchFamily="50" charset="-128"/>
                        </a:rPr>
                        <a:t>年度</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業界</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機器名称</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ja-JP" altLang="en-US" sz="800" b="0" i="0" u="none" strike="noStrike">
                          <a:solidFill>
                            <a:srgbClr val="000000"/>
                          </a:solidFill>
                          <a:effectLst/>
                          <a:latin typeface="游ゴシック" panose="020B0400000000000000" pitchFamily="50" charset="-128"/>
                          <a:ea typeface="游ゴシック" panose="020B0400000000000000" pitchFamily="50" charset="-128"/>
                        </a:rPr>
                        <a:t>主要な仕様</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ja-JP" altLang="en-US" sz="800" b="0" i="0" u="none" strike="noStrike" dirty="0">
                          <a:solidFill>
                            <a:srgbClr val="000000"/>
                          </a:solidFill>
                          <a:effectLst/>
                          <a:latin typeface="游ゴシック" panose="020B0400000000000000" pitchFamily="50" charset="-128"/>
                          <a:ea typeface="游ゴシック" panose="020B0400000000000000" pitchFamily="50" charset="-128"/>
                        </a:rPr>
                        <a:t>仕向地</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039692018"/>
                  </a:ext>
                </a:extLst>
              </a:tr>
              <a:tr h="202205">
                <a:tc>
                  <a:txBody>
                    <a:bodyPr/>
                    <a:lstStyle/>
                    <a:p>
                      <a:pPr algn="ctr"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2024</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年</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縦型ミキサー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5</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nl-NL" altLang="ja-JP" sz="900" b="0" i="0" u="none" strike="noStrike" dirty="0">
                          <a:solidFill>
                            <a:srgbClr val="000000"/>
                          </a:solidFill>
                          <a:effectLst/>
                          <a:latin typeface="游ゴシック" panose="020B0400000000000000" pitchFamily="50" charset="-128"/>
                          <a:ea typeface="游ゴシック" panose="020B0400000000000000" pitchFamily="50" charset="-128"/>
                        </a:rPr>
                        <a:t>6</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　</a:t>
                      </a:r>
                      <a:r>
                        <a:rPr lang="nl-NL" altLang="ja-JP" sz="900" b="0" i="0" u="none" strike="noStrike" dirty="0">
                          <a:solidFill>
                            <a:srgbClr val="000000"/>
                          </a:solidFill>
                          <a:effectLst/>
                          <a:latin typeface="游ゴシック" panose="020B0400000000000000" pitchFamily="50" charset="-128"/>
                          <a:ea typeface="游ゴシック" panose="020B0400000000000000" pitchFamily="50" charset="-128"/>
                        </a:rPr>
                        <a:t>5M³  Φ2850 x 4700H</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676524770"/>
                  </a:ext>
                </a:extLst>
              </a:tr>
              <a:tr h="202205">
                <a:tc>
                  <a:txBody>
                    <a:bodyPr/>
                    <a:lstStyle/>
                    <a:p>
                      <a:pPr algn="ctr"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スーパーパウダーミル</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3.5</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1385L x 2780W x 1810H</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716637124"/>
                  </a:ext>
                </a:extLst>
              </a:tr>
              <a:tr h="202205">
                <a:tc>
                  <a:txBody>
                    <a:bodyPr/>
                    <a:lstStyle/>
                    <a:p>
                      <a:pPr algn="ctr"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造粒乾燥機</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8000L</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　</a:t>
                      </a:r>
                      <a:r>
                        <a:rPr lang="fr-FR" altLang="ja-JP" sz="900" b="0" i="0" u="none" strike="noStrike" dirty="0">
                          <a:solidFill>
                            <a:srgbClr val="000000"/>
                          </a:solidFill>
                          <a:effectLst/>
                          <a:latin typeface="游ゴシック" panose="020B0400000000000000" pitchFamily="50" charset="-128"/>
                          <a:ea typeface="游ゴシック" panose="020B0400000000000000" pitchFamily="50" charset="-128"/>
                        </a:rPr>
                        <a:t>Φ1900 x 8500L</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、内面バフ＃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320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137282900"/>
                  </a:ext>
                </a:extLst>
              </a:tr>
              <a:tr h="202205">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コールドトラップ乾燥機</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6.8M³ </a:t>
                      </a:r>
                      <a:r>
                        <a:rPr lang="fr-FR" altLang="ja-JP" sz="900" b="0" i="0" u="none" strike="noStrike" dirty="0">
                          <a:solidFill>
                            <a:srgbClr val="000000"/>
                          </a:solidFill>
                          <a:effectLst/>
                          <a:latin typeface="游ゴシック" panose="020B0400000000000000" pitchFamily="50" charset="-128"/>
                          <a:ea typeface="游ゴシック" panose="020B0400000000000000" pitchFamily="50" charset="-128"/>
                        </a:rPr>
                        <a:t>Φ</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1800 x 3142L</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716234509"/>
                  </a:ext>
                </a:extLst>
              </a:tr>
              <a:tr h="202205">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rPr>
                        <a:t>箱型棚式乾燥機</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7</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15</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2080L</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980W</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2310H</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253595532"/>
                  </a:ext>
                </a:extLst>
              </a:tr>
              <a:tr h="202205">
                <a:tc>
                  <a:txBody>
                    <a:bodyPr/>
                    <a:lstStyle/>
                    <a:p>
                      <a:pPr algn="ctr"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温水タンク</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2000L</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Φ1200 x 2600H</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997516148"/>
                  </a:ext>
                </a:extLst>
              </a:tr>
              <a:tr h="202205">
                <a:tc>
                  <a:txBody>
                    <a:bodyPr/>
                    <a:lstStyle/>
                    <a:p>
                      <a:pPr algn="ctr"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造粒乾燥機　フィルタータンク</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5M³ </a:t>
                      </a:r>
                      <a:r>
                        <a:rPr lang="el-GR" altLang="ja-JP" sz="900" b="0" i="0" u="none" strike="noStrike" dirty="0">
                          <a:solidFill>
                            <a:srgbClr val="000000"/>
                          </a:solidFill>
                          <a:effectLst/>
                          <a:latin typeface="游ゴシック" panose="020B0400000000000000" pitchFamily="50" charset="-128"/>
                          <a:ea typeface="游ゴシック" panose="020B0400000000000000" pitchFamily="50" charset="-128"/>
                        </a:rPr>
                        <a:t>Φ1600</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x3250H</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770461293"/>
                  </a:ext>
                </a:extLst>
              </a:tr>
              <a:tr h="202205">
                <a:tc>
                  <a:txBody>
                    <a:bodyPr/>
                    <a:lstStyle/>
                    <a:p>
                      <a:pPr algn="ctr"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食品</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コールドトラップ乾燥機</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fr-FR" altLang="ja-JP" sz="900" b="0" i="0" u="none" strike="noStrike" dirty="0">
                          <a:solidFill>
                            <a:srgbClr val="000000"/>
                          </a:solidFill>
                          <a:effectLst/>
                          <a:latin typeface="游ゴシック" panose="020B0400000000000000" pitchFamily="50" charset="-128"/>
                          <a:ea typeface="游ゴシック" panose="020B0400000000000000" pitchFamily="50" charset="-128"/>
                        </a:rPr>
                        <a:t>7.5M³ Ø1800 x 4038L </a:t>
                      </a:r>
                      <a:endParaRPr 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713091810"/>
                  </a:ext>
                </a:extLst>
              </a:tr>
              <a:tr h="202205">
                <a:tc>
                  <a:txBody>
                    <a:bodyPr/>
                    <a:lstStyle/>
                    <a:p>
                      <a:pPr algn="ctr" fontAlgn="ctr"/>
                      <a:endParaRPr lang="ja-JP" altLang="en-US" sz="900" b="0" i="0" u="none" strike="noStrike">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医薬</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chemeClr val="tx1"/>
                      </a:solidFill>
                      <a:prstDash val="dot"/>
                      <a:round/>
                      <a:headEnd type="none" w="med" len="med"/>
                      <a:tailEnd type="none" w="med" len="med"/>
                    </a:lnB>
                  </a:tcPr>
                </a:tc>
                <a:tc>
                  <a:txBody>
                    <a:bodyPr/>
                    <a:lstStyle/>
                    <a:p>
                      <a:pPr algn="l" rtl="0" fontAlgn="ctr"/>
                      <a:r>
                        <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rPr>
                        <a:t>錠剤</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IBC</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コンテナ</a:t>
                      </a:r>
                      <a:r>
                        <a:rPr lang="en-US" altLang="zh-TW" sz="900" b="0" i="0" u="none" strike="noStrike" dirty="0">
                          <a:solidFill>
                            <a:srgbClr val="000000"/>
                          </a:solidFill>
                          <a:effectLst/>
                          <a:latin typeface="游ゴシック" panose="020B0400000000000000" pitchFamily="50" charset="-128"/>
                          <a:ea typeface="游ゴシック" panose="020B0400000000000000" pitchFamily="50" charset="-128"/>
                        </a:rPr>
                        <a:t>600L</a:t>
                      </a:r>
                      <a:r>
                        <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zh-TW" sz="900" b="0" i="0" u="none" strike="noStrike" dirty="0">
                          <a:solidFill>
                            <a:srgbClr val="000000"/>
                          </a:solidFill>
                          <a:effectLst/>
                          <a:latin typeface="游ゴシック" panose="020B0400000000000000" pitchFamily="50" charset="-128"/>
                          <a:ea typeface="游ゴシック" panose="020B0400000000000000" pitchFamily="50" charset="-128"/>
                        </a:rPr>
                        <a:t>240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chemeClr val="tx1"/>
                      </a:solidFill>
                      <a:prstDash val="dot"/>
                      <a:round/>
                      <a:headEnd type="none" w="med" len="med"/>
                      <a:tailEnd type="none" w="med" len="med"/>
                    </a:lnB>
                  </a:tcPr>
                </a:tc>
                <a:tc>
                  <a:txBody>
                    <a:bodyPr/>
                    <a:lstStyle/>
                    <a:p>
                      <a:pPr algn="l" rtl="0"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　</a:t>
                      </a:r>
                      <a:r>
                        <a:rPr lang="pl-PL" altLang="ja-JP" sz="900" b="0" i="0" u="none" strike="noStrike" dirty="0">
                          <a:solidFill>
                            <a:srgbClr val="000000"/>
                          </a:solidFill>
                          <a:effectLst/>
                          <a:latin typeface="游ゴシック" panose="020B0400000000000000" pitchFamily="50" charset="-128"/>
                          <a:ea typeface="游ゴシック" panose="020B0400000000000000" pitchFamily="50" charset="-128"/>
                        </a:rPr>
                        <a:t>L1300 x W1100 x 993</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843234639"/>
                  </a:ext>
                </a:extLst>
              </a:tr>
              <a:tr h="202205">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粉体フロービン</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1500L</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5</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pl-PL" altLang="ja-JP" sz="900" b="0" i="0" u="none" strike="noStrike" dirty="0">
                          <a:solidFill>
                            <a:srgbClr val="000000"/>
                          </a:solidFill>
                          <a:effectLst/>
                          <a:latin typeface="游ゴシック" panose="020B0400000000000000" pitchFamily="50" charset="-128"/>
                          <a:ea typeface="游ゴシック" panose="020B0400000000000000" pitchFamily="50" charset="-128"/>
                        </a:rPr>
                        <a:t>1230</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L</a:t>
                      </a:r>
                      <a:r>
                        <a:rPr lang="pl-PL" altLang="ja-JP" sz="900" b="0" i="0" u="none" strike="noStrike" dirty="0">
                          <a:solidFill>
                            <a:srgbClr val="000000"/>
                          </a:solidFill>
                          <a:effectLst/>
                          <a:latin typeface="游ゴシック" panose="020B0400000000000000" pitchFamily="50" charset="-128"/>
                          <a:ea typeface="游ゴシック" panose="020B0400000000000000" pitchFamily="50" charset="-128"/>
                        </a:rPr>
                        <a:t>x 1230</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W</a:t>
                      </a:r>
                      <a:r>
                        <a:rPr lang="pl-PL" altLang="ja-JP" sz="900" b="0" i="0" u="none" strike="noStrike" dirty="0">
                          <a:solidFill>
                            <a:srgbClr val="000000"/>
                          </a:solidFill>
                          <a:effectLst/>
                          <a:latin typeface="游ゴシック" panose="020B0400000000000000" pitchFamily="50" charset="-128"/>
                          <a:ea typeface="游ゴシック" panose="020B0400000000000000" pitchFamily="50" charset="-128"/>
                        </a:rPr>
                        <a:t> x 1859</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H</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内外面バフ＃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400</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506103262"/>
                  </a:ext>
                </a:extLst>
              </a:tr>
              <a:tr h="202205">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転動流動層コーティング設備</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Φ1800 x 5500H</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240</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886243036"/>
                  </a:ext>
                </a:extLst>
              </a:tr>
              <a:tr h="202205">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次ろ過機</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918L x 3180W x 1200H</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406940642"/>
                  </a:ext>
                </a:extLst>
              </a:tr>
              <a:tr h="202205">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無限ミキサー</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Φ530x400H</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350</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554973425"/>
                  </a:ext>
                </a:extLst>
              </a:tr>
              <a:tr h="202205">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縦型ミキサー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500L</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1000L</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Φ1150 x 1564L</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759140049"/>
                  </a:ext>
                </a:extLst>
              </a:tr>
              <a:tr h="202205">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UK</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向け　リボン型 混合機</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Ø670 x 5000H</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内面バフ＃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400</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71488991"/>
                  </a:ext>
                </a:extLst>
              </a:tr>
              <a:tr h="202205">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箱型棚式真空乾燥機</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1150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800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1200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320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536452079"/>
                  </a:ext>
                </a:extLst>
              </a:tr>
              <a:tr h="202205">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リボン型 混合機</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500L</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700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1000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1300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内面バフ＃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200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604459187"/>
                  </a:ext>
                </a:extLst>
              </a:tr>
              <a:tr h="202205">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水処理</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プレファブ配管　</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17</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　パイプサポート</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274710369"/>
                  </a:ext>
                </a:extLst>
              </a:tr>
              <a:tr h="202205">
                <a:tc>
                  <a:txBody>
                    <a:bodyPr/>
                    <a:lstStyle/>
                    <a:p>
                      <a:pPr algn="ctr"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rtl="0"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水処理</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プレファブ配管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80A</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150A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rtl="0"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917155501"/>
                  </a:ext>
                </a:extLst>
              </a:tr>
              <a:tr h="202205">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水処理</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プレファブ配管</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　パイプサポート</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53650270"/>
                  </a:ext>
                </a:extLst>
              </a:tr>
              <a:tr h="202205">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その他</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簡易清掃型ダイアコナー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7</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5</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350AQ</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400AQ</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421930389"/>
                  </a:ext>
                </a:extLst>
              </a:tr>
              <a:tr h="202205">
                <a:tc>
                  <a:txBody>
                    <a:bodyPr/>
                    <a:lstStyle/>
                    <a:p>
                      <a:pPr algn="ctr"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その他</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プレメルター</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38M³ 7650Lx3200Wx1860H</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9</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トン</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670745006"/>
                  </a:ext>
                </a:extLst>
              </a:tr>
              <a:tr h="202205">
                <a:tc>
                  <a:txBody>
                    <a:bodyPr/>
                    <a:lstStyle/>
                    <a:p>
                      <a:pPr algn="ctr" fontAlgn="ct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医薬</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zh-TW" altLang="en-US" sz="900" b="0" i="0" u="none" strike="noStrike" kern="1200" dirty="0">
                          <a:solidFill>
                            <a:srgbClr val="000000"/>
                          </a:solidFill>
                          <a:effectLst/>
                          <a:latin typeface="游ゴシック" panose="020B0400000000000000" pitchFamily="50" charset="-128"/>
                          <a:ea typeface="游ゴシック" panose="020B0400000000000000" pitchFamily="50" charset="-128"/>
                          <a:cs typeface="+mn-cs"/>
                        </a:rPr>
                        <a:t>流動層造粒乾燥機</a:t>
                      </a:r>
                      <a:r>
                        <a:rPr kumimoji="1" lang="ja-JP" altLang="en-US" sz="900" b="0" i="0" u="none" strike="noStrike" kern="1200" dirty="0">
                          <a:solidFill>
                            <a:srgbClr val="000000"/>
                          </a:solidFill>
                          <a:effectLst/>
                          <a:latin typeface="游ゴシック" panose="020B0400000000000000" pitchFamily="50" charset="-128"/>
                          <a:ea typeface="游ゴシック" panose="020B0400000000000000" pitchFamily="50" charset="-128"/>
                          <a:cs typeface="+mn-cs"/>
                        </a:rPr>
                        <a:t>　</a:t>
                      </a:r>
                      <a:endParaRPr kumimoji="1" lang="zh-TW" altLang="en-US" sz="900" b="0" i="0" u="none" strike="noStrike" kern="1200" dirty="0">
                        <a:solidFill>
                          <a:srgbClr val="000000"/>
                        </a:solidFill>
                        <a:effectLst/>
                        <a:latin typeface="游ゴシック" panose="020B0400000000000000" pitchFamily="50" charset="-128"/>
                        <a:ea typeface="游ゴシック" panose="020B0400000000000000" pitchFamily="50" charset="-128"/>
                        <a:cs typeface="+mn-cs"/>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Φ1200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3600H</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　内外面バフ＃</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320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endPar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205414456"/>
                  </a:ext>
                </a:extLst>
              </a:tr>
              <a:tr h="202205">
                <a:tc>
                  <a:txBody>
                    <a:bodyPr/>
                    <a:lstStyle/>
                    <a:p>
                      <a:pPr algn="ctr" fontAlgn="ct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化学</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タンクローリー鏡板</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3t</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4t</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4.5t</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049255211"/>
                  </a:ext>
                </a:extLst>
              </a:tr>
              <a:tr h="202205">
                <a:tc>
                  <a:txBody>
                    <a:bodyPr/>
                    <a:lstStyle/>
                    <a:p>
                      <a:pPr algn="ctr" fontAlgn="ct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医薬</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500L</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粒体コンテナ、台車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基</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900L</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900W</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1250</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日本</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570168068"/>
                  </a:ext>
                </a:extLst>
              </a:tr>
              <a:tr h="202205">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その他</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ドレンタンク</a:t>
                      </a:r>
                      <a:endParaRPr lang="zh-TW"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316L</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φ216</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ｘ</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300</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Ｈ　フレームあり</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ベトナム</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451221418"/>
                  </a:ext>
                </a:extLst>
              </a:tr>
              <a:tr h="202205">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その他</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タンク</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30M³</a:t>
                      </a:r>
                      <a:endPar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ベトナム</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708364690"/>
                  </a:ext>
                </a:extLst>
              </a:tr>
              <a:tr h="202205">
                <a:tc>
                  <a:txBody>
                    <a:bodyPr/>
                    <a:lstStyle/>
                    <a:p>
                      <a:pPr algn="ctr" fontAlgn="ctr"/>
                      <a:r>
                        <a:rPr lang="ja-JP" altLang="en-US" sz="900" b="0" i="0" u="none" strike="noStrike">
                          <a:solidFill>
                            <a:srgbClr val="000000"/>
                          </a:solidFill>
                          <a:effectLst/>
                          <a:latin typeface="游ゴシック" panose="020B0400000000000000" pitchFamily="50" charset="-128"/>
                          <a:ea typeface="游ゴシック" panose="020B0400000000000000" pitchFamily="50" charset="-128"/>
                        </a:rPr>
                        <a:t>　</a:t>
                      </a:r>
                    </a:p>
                  </a:txBody>
                  <a:tcPr marL="5373" marR="5373" marT="537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その他</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米国向けホッパー、パイプ</a:t>
                      </a: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altLang="ja-JP" sz="900" b="0" i="0" u="none" strike="noStrike" dirty="0">
                          <a:solidFill>
                            <a:srgbClr val="000000"/>
                          </a:solidFill>
                          <a:effectLst/>
                          <a:latin typeface="游ゴシック" panose="020B0400000000000000" pitchFamily="50" charset="-128"/>
                          <a:ea typeface="游ゴシック" panose="020B0400000000000000" pitchFamily="50" charset="-128"/>
                        </a:rPr>
                        <a:t>SUS316L</a:t>
                      </a: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製　</a:t>
                      </a:r>
                      <a:endParaRPr lang="el-GR" sz="9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5373" marR="5373" marT="53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ja-JP" altLang="en-US" sz="900" b="0" i="0" u="none" strike="noStrike" dirty="0">
                          <a:solidFill>
                            <a:srgbClr val="000000"/>
                          </a:solidFill>
                          <a:effectLst/>
                          <a:latin typeface="游ゴシック" panose="020B0400000000000000" pitchFamily="50" charset="-128"/>
                          <a:ea typeface="游ゴシック" panose="020B0400000000000000" pitchFamily="50" charset="-128"/>
                        </a:rPr>
                        <a:t>ベトナム</a:t>
                      </a:r>
                    </a:p>
                  </a:txBody>
                  <a:tcPr marL="5373" marR="5373" marT="537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2610181"/>
                  </a:ext>
                </a:extLst>
              </a:tr>
            </a:tbl>
          </a:graphicData>
        </a:graphic>
      </p:graphicFrame>
      <p:graphicFrame>
        <p:nvGraphicFramePr>
          <p:cNvPr id="5" name="オブジェクト 3">
            <a:extLst>
              <a:ext uri="{FF2B5EF4-FFF2-40B4-BE49-F238E27FC236}">
                <a16:creationId xmlns:a16="http://schemas.microsoft.com/office/drawing/2014/main" id="{3F7D2EC4-BB24-44E6-BB85-8FE9B2C4CEDF}"/>
              </a:ext>
            </a:extLst>
          </p:cNvPr>
          <p:cNvGraphicFramePr>
            <a:graphicFrameLocks noChangeAspect="1"/>
          </p:cNvGraphicFramePr>
          <p:nvPr>
            <p:extLst>
              <p:ext uri="{D42A27DB-BD31-4B8C-83A1-F6EECF244321}">
                <p14:modId xmlns:p14="http://schemas.microsoft.com/office/powerpoint/2010/main" val="716499917"/>
              </p:ext>
            </p:extLst>
          </p:nvPr>
        </p:nvGraphicFramePr>
        <p:xfrm>
          <a:off x="7956376" y="6399100"/>
          <a:ext cx="1008112" cy="483016"/>
        </p:xfrm>
        <a:graphic>
          <a:graphicData uri="http://schemas.openxmlformats.org/presentationml/2006/ole">
            <mc:AlternateContent xmlns:mc="http://schemas.openxmlformats.org/markup-compatibility/2006">
              <mc:Choice xmlns:v="urn:schemas-microsoft-com:vml" Requires="v">
                <p:oleObj spid="_x0000_s16387" name="Acrobat Document" r:id="rId4" imgW="6619760" imgH="3171720" progId="AcroExch.Document.11">
                  <p:embed/>
                </p:oleObj>
              </mc:Choice>
              <mc:Fallback>
                <p:oleObj name="Acrobat Document" r:id="rId4" imgW="6619760" imgH="3171720" progId="AcroExch.Document.11">
                  <p:embed/>
                  <p:pic>
                    <p:nvPicPr>
                      <p:cNvPr id="5" name="オブジェクト 3">
                        <a:extLst>
                          <a:ext uri="{FF2B5EF4-FFF2-40B4-BE49-F238E27FC236}">
                            <a16:creationId xmlns:a16="http://schemas.microsoft.com/office/drawing/2014/main" id="{3F7D2EC4-BB24-44E6-BB85-8FE9B2C4CEDF}"/>
                          </a:ext>
                        </a:extLst>
                      </p:cNvPr>
                      <p:cNvPicPr/>
                      <p:nvPr/>
                    </p:nvPicPr>
                    <p:blipFill>
                      <a:blip r:embed="rId5"/>
                      <a:stretch>
                        <a:fillRect/>
                      </a:stretch>
                    </p:blipFill>
                    <p:spPr>
                      <a:xfrm>
                        <a:off x="7956376" y="6399100"/>
                        <a:ext cx="1008112" cy="483016"/>
                      </a:xfrm>
                      <a:prstGeom prst="rect">
                        <a:avLst/>
                      </a:prstGeom>
                    </p:spPr>
                  </p:pic>
                </p:oleObj>
              </mc:Fallback>
            </mc:AlternateContent>
          </a:graphicData>
        </a:graphic>
      </p:graphicFrame>
    </p:spTree>
    <p:extLst>
      <p:ext uri="{BB962C8B-B14F-4D97-AF65-F5344CB8AC3E}">
        <p14:creationId xmlns:p14="http://schemas.microsoft.com/office/powerpoint/2010/main" val="18704777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オブジェクト 3"/>
          <p:cNvGraphicFramePr>
            <a:graphicFrameLocks noChangeAspect="1"/>
          </p:cNvGraphicFramePr>
          <p:nvPr>
            <p:extLst>
              <p:ext uri="{D42A27DB-BD31-4B8C-83A1-F6EECF244321}">
                <p14:modId xmlns:p14="http://schemas.microsoft.com/office/powerpoint/2010/main" val="4020768088"/>
              </p:ext>
            </p:extLst>
          </p:nvPr>
        </p:nvGraphicFramePr>
        <p:xfrm>
          <a:off x="3059832" y="2276872"/>
          <a:ext cx="3168352" cy="1518639"/>
        </p:xfrm>
        <a:graphic>
          <a:graphicData uri="http://schemas.openxmlformats.org/presentationml/2006/ole">
            <mc:AlternateContent xmlns:mc="http://schemas.openxmlformats.org/markup-compatibility/2006">
              <mc:Choice xmlns:v="urn:schemas-microsoft-com:vml" Requires="v">
                <p:oleObj spid="_x0000_s17411" name="Acrobat Document" r:id="rId3" imgW="6619760" imgH="3171720" progId="AcroExch.Document.11">
                  <p:embed/>
                </p:oleObj>
              </mc:Choice>
              <mc:Fallback>
                <p:oleObj name="Acrobat Document" r:id="rId3" imgW="6619760" imgH="3171720" progId="AcroExch.Document.11">
                  <p:embed/>
                  <p:pic>
                    <p:nvPicPr>
                      <p:cNvPr id="0" name=""/>
                      <p:cNvPicPr/>
                      <p:nvPr/>
                    </p:nvPicPr>
                    <p:blipFill>
                      <a:blip r:embed="rId4"/>
                      <a:stretch>
                        <a:fillRect/>
                      </a:stretch>
                    </p:blipFill>
                    <p:spPr>
                      <a:xfrm>
                        <a:off x="3059832" y="2276872"/>
                        <a:ext cx="3168352" cy="1518639"/>
                      </a:xfrm>
                      <a:prstGeom prst="rect">
                        <a:avLst/>
                      </a:prstGeom>
                    </p:spPr>
                  </p:pic>
                </p:oleObj>
              </mc:Fallback>
            </mc:AlternateContent>
          </a:graphicData>
        </a:graphic>
      </p:graphicFrame>
    </p:spTree>
    <p:extLst>
      <p:ext uri="{BB962C8B-B14F-4D97-AF65-F5344CB8AC3E}">
        <p14:creationId xmlns:p14="http://schemas.microsoft.com/office/powerpoint/2010/main" val="72953565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5802</TotalTime>
  <Words>6330</Words>
  <Application>Microsoft Office PowerPoint</Application>
  <PresentationFormat>On-screen Show (4:3)</PresentationFormat>
  <Paragraphs>1234</Paragraphs>
  <Slides>68</Slides>
  <Notes>5</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68</vt:i4>
      </vt:variant>
    </vt:vector>
  </HeadingPairs>
  <TitlesOfParts>
    <vt:vector size="79" baseType="lpstr">
      <vt:lpstr>Meiryo UI</vt:lpstr>
      <vt:lpstr>Yu Gothic</vt:lpstr>
      <vt:lpstr>Yu Gothic</vt:lpstr>
      <vt:lpstr>Arial</vt:lpstr>
      <vt:lpstr>Calibri</vt:lpstr>
      <vt:lpstr>inherit</vt:lpstr>
      <vt:lpstr>Segoe UI Web (West European)</vt:lpstr>
      <vt:lpstr>Times New Roman</vt:lpstr>
      <vt:lpstr>Office ​​テーマ</vt:lpstr>
      <vt:lpstr>Acrobat Document</vt:lpstr>
      <vt:lpstr>Document</vt:lpstr>
      <vt:lpstr>INOUE VIETNAM のご紹介</vt:lpstr>
      <vt:lpstr>INOUE VIETNAM CO.,LTD.</vt:lpstr>
      <vt:lpstr>理念</vt:lpstr>
      <vt:lpstr>INOUE VIETNAM の道のり</vt:lpstr>
      <vt:lpstr>創業は日系企業向けレンタル工場</vt:lpstr>
      <vt:lpstr>2022年4月　新工場スタート</vt:lpstr>
      <vt:lpstr>工場ツアーの　 動画です！ </vt:lpstr>
      <vt:lpstr>PowerPoint Presentation</vt:lpstr>
      <vt:lpstr>新工場レイアウト</vt:lpstr>
      <vt:lpstr>工場設備</vt:lpstr>
      <vt:lpstr>PowerPoint Presentation</vt:lpstr>
      <vt:lpstr>工場設備 Machine tool </vt:lpstr>
      <vt:lpstr>工場設備 Machine tool</vt:lpstr>
      <vt:lpstr>工場設備 Machine tool</vt:lpstr>
      <vt:lpstr>工場設備 Machine tool</vt:lpstr>
      <vt:lpstr>工場設備 Machine tool</vt:lpstr>
      <vt:lpstr>ISO 9001</vt:lpstr>
      <vt:lpstr>ASME U STAMP</vt:lpstr>
      <vt:lpstr>NB STAMP</vt:lpstr>
      <vt:lpstr>経営スタッフ</vt:lpstr>
      <vt:lpstr>教育</vt:lpstr>
      <vt:lpstr>Company Organization Chart </vt:lpstr>
      <vt:lpstr>ASMEに基づく 品質管理体制</vt:lpstr>
      <vt:lpstr>加えて、日本側から生産管理のサポート</vt:lpstr>
      <vt:lpstr>　　  ●自社で日本材を輸入　　　　　　　　　　　 ●団地内の 　日系材料業者が 　日本・韓国・台湾材を 　供給　 　JIS または ASTMに対応 ●トレーサビリティが 　確保されています。</vt:lpstr>
      <vt:lpstr>ベトナム南部ホーチミンから約45分 工業団地内にSUSとSSの日系材料業者 </vt:lpstr>
      <vt:lpstr>Inoue Vietnam の強み</vt:lpstr>
      <vt:lpstr>PowerPoint Presentation</vt:lpstr>
      <vt:lpstr>ASME – USTAMP</vt:lpstr>
      <vt:lpstr>ASME – USTAMP</vt:lpstr>
      <vt:lpstr>実績</vt:lpstr>
      <vt:lpstr>実績 </vt:lpstr>
      <vt:lpstr>PowerPoint Presentation</vt:lpstr>
      <vt:lpstr>実績  </vt:lpstr>
      <vt:lpstr>PowerPoint Presentation</vt:lpstr>
      <vt:lpstr>PowerPoint Presentation</vt:lpstr>
      <vt:lpstr>実績</vt:lpstr>
      <vt:lpstr>PowerPoint Presentation</vt:lpstr>
      <vt:lpstr>PowerPoint Presentation</vt:lpstr>
      <vt:lpstr>PowerPoint Presentation</vt:lpstr>
      <vt:lpstr>PowerPoint Presentation</vt:lpstr>
      <vt:lpstr>PowerPoint Presentation</vt:lpstr>
      <vt:lpstr>PowerPoint Presentation</vt:lpstr>
      <vt:lpstr>実績</vt:lpstr>
      <vt:lpstr>実績</vt:lpstr>
      <vt:lpstr>実績</vt:lpstr>
      <vt:lpstr>実績</vt:lpstr>
      <vt:lpstr>実績</vt:lpstr>
      <vt:lpstr>　　実績</vt:lpstr>
      <vt:lpstr>実績 </vt:lpstr>
      <vt:lpstr>実績</vt:lpstr>
      <vt:lpstr>実績</vt:lpstr>
      <vt:lpstr>実績</vt:lpstr>
      <vt:lpstr>実績</vt:lpstr>
      <vt:lpstr>Eliptical head - Stainless steel</vt:lpstr>
      <vt:lpstr>Eliptical head - Carbon steel</vt:lpstr>
      <vt:lpstr>Eliptical head - Aluminum alloy</vt:lpstr>
      <vt:lpstr>実績</vt:lpstr>
      <vt:lpstr>実績 </vt:lpstr>
      <vt:lpstr>Inoue Vietnam の強み</vt:lpstr>
      <vt:lpstr>納入実績　2014年～2016年</vt:lpstr>
      <vt:lpstr>納入実績　2017年～2019年</vt:lpstr>
      <vt:lpstr>納入実績　2020年</vt:lpstr>
      <vt:lpstr>PowerPoint Presentation</vt:lpstr>
      <vt:lpstr>納入実績　2022年</vt:lpstr>
      <vt:lpstr>納入実績　2023年</vt:lpstr>
      <vt:lpstr>納入実績　2024年</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工業団地</dc:title>
  <dc:creator>FJ-USER</dc:creator>
  <cp:lastModifiedBy>Thành Phú</cp:lastModifiedBy>
  <cp:revision>288</cp:revision>
  <cp:lastPrinted>2025-02-08T08:59:15Z</cp:lastPrinted>
  <dcterms:created xsi:type="dcterms:W3CDTF">2014-05-16T06:53:22Z</dcterms:created>
  <dcterms:modified xsi:type="dcterms:W3CDTF">2026-01-06T08:27:57Z</dcterms:modified>
</cp:coreProperties>
</file>